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tags/tag1.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6" r:id="rId9"/>
    <p:sldId id="265" r:id="rId10"/>
    <p:sldId id="260" r:id="rId11"/>
    <p:sldId id="262" r:id="rId12"/>
    <p:sldId id="263" r:id="rId13"/>
    <p:sldId id="264" r:id="rId14"/>
    <p:sldId id="261" r:id="rId15"/>
    <p:sldId id="268" r:id="rId16"/>
    <p:sldId id="270" r:id="rId17"/>
  </p:sldIdLst>
  <p:sldSz cx="12192000" cy="6858000"/>
  <p:notesSz cx="6858000" cy="9144000"/>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616" userDrawn="1">
          <p15:clr>
            <a:srgbClr val="A4A3A4"/>
          </p15:clr>
        </p15:guide>
        <p15:guide id="2" orient="horz" pos="4088" userDrawn="1">
          <p15:clr>
            <a:srgbClr val="A4A3A4"/>
          </p15:clr>
        </p15:guide>
        <p15:guide id="3" pos="7424" userDrawn="1">
          <p15:clr>
            <a:srgbClr val="A4A3A4"/>
          </p15:clr>
        </p15:guide>
        <p15:guide id="4" orient="horz" pos="109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B8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F7C8BC-3342-4AF3-BD18-3C1F803BE132}" v="151" dt="2024-01-24T13:53:19.9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75" autoAdjust="0"/>
    <p:restoredTop sz="94660"/>
  </p:normalViewPr>
  <p:slideViewPr>
    <p:cSldViewPr snapToGrid="0">
      <p:cViewPr varScale="1">
        <p:scale>
          <a:sx n="106" d="100"/>
          <a:sy n="106" d="100"/>
        </p:scale>
        <p:origin x="804" y="78"/>
      </p:cViewPr>
      <p:guideLst>
        <p:guide pos="616"/>
        <p:guide orient="horz" pos="4088"/>
        <p:guide pos="7424"/>
        <p:guide orient="horz" pos="109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ustomXml" Target="../customXml/item4.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C498E-612E-FFFD-EDD5-05FCD1385A2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1603A1A-3D76-7175-1A1C-2FC91E423B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FFFD935-9836-0553-4EEB-5124BA4501C1}"/>
              </a:ext>
            </a:extLst>
          </p:cNvPr>
          <p:cNvSpPr>
            <a:spLocks noGrp="1"/>
          </p:cNvSpPr>
          <p:nvPr>
            <p:ph type="dt" sz="half" idx="10"/>
          </p:nvPr>
        </p:nvSpPr>
        <p:spPr/>
        <p:txBody>
          <a:bodyPr/>
          <a:lstStyle/>
          <a:p>
            <a:fld id="{EBC66037-7561-4562-ABBE-B8EAF1A56574}" type="datetimeFigureOut">
              <a:rPr lang="en-US" smtClean="0"/>
              <a:t>1/24/2024</a:t>
            </a:fld>
            <a:endParaRPr lang="en-US"/>
          </a:p>
        </p:txBody>
      </p:sp>
      <p:sp>
        <p:nvSpPr>
          <p:cNvPr id="5" name="Footer Placeholder 4">
            <a:extLst>
              <a:ext uri="{FF2B5EF4-FFF2-40B4-BE49-F238E27FC236}">
                <a16:creationId xmlns:a16="http://schemas.microsoft.com/office/drawing/2014/main" id="{79CACC24-8439-ECE6-0B6F-5FE8032769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BD6C8A-3D7C-3FE4-47A4-EC2D2F4E986B}"/>
              </a:ext>
            </a:extLst>
          </p:cNvPr>
          <p:cNvSpPr>
            <a:spLocks noGrp="1"/>
          </p:cNvSpPr>
          <p:nvPr>
            <p:ph type="sldNum" sz="quarter" idx="12"/>
          </p:nvPr>
        </p:nvSpPr>
        <p:spPr/>
        <p:txBody>
          <a:bodyPr/>
          <a:lstStyle/>
          <a:p>
            <a:fld id="{AA250749-6B47-4A07-863D-10D0B0CB2596}" type="slidenum">
              <a:rPr lang="en-US" smtClean="0"/>
              <a:t>‹#›</a:t>
            </a:fld>
            <a:endParaRPr lang="en-US"/>
          </a:p>
        </p:txBody>
      </p:sp>
    </p:spTree>
    <p:extLst>
      <p:ext uri="{BB962C8B-B14F-4D97-AF65-F5344CB8AC3E}">
        <p14:creationId xmlns:p14="http://schemas.microsoft.com/office/powerpoint/2010/main" val="562562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94C72-D189-2E67-AF45-F5812BEFE83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8EC1B27-4E39-2897-1465-36639D44BA8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F12081-8681-1897-04F5-4562F23EFB1E}"/>
              </a:ext>
            </a:extLst>
          </p:cNvPr>
          <p:cNvSpPr>
            <a:spLocks noGrp="1"/>
          </p:cNvSpPr>
          <p:nvPr>
            <p:ph type="dt" sz="half" idx="10"/>
          </p:nvPr>
        </p:nvSpPr>
        <p:spPr/>
        <p:txBody>
          <a:bodyPr/>
          <a:lstStyle/>
          <a:p>
            <a:fld id="{EBC66037-7561-4562-ABBE-B8EAF1A56574}" type="datetimeFigureOut">
              <a:rPr lang="en-US" smtClean="0"/>
              <a:t>1/24/2024</a:t>
            </a:fld>
            <a:endParaRPr lang="en-US"/>
          </a:p>
        </p:txBody>
      </p:sp>
      <p:sp>
        <p:nvSpPr>
          <p:cNvPr id="5" name="Footer Placeholder 4">
            <a:extLst>
              <a:ext uri="{FF2B5EF4-FFF2-40B4-BE49-F238E27FC236}">
                <a16:creationId xmlns:a16="http://schemas.microsoft.com/office/drawing/2014/main" id="{83877C71-356D-8EBE-D12A-99F87B661D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83B295-EDDD-FA6D-439D-FD0715075035}"/>
              </a:ext>
            </a:extLst>
          </p:cNvPr>
          <p:cNvSpPr>
            <a:spLocks noGrp="1"/>
          </p:cNvSpPr>
          <p:nvPr>
            <p:ph type="sldNum" sz="quarter" idx="12"/>
          </p:nvPr>
        </p:nvSpPr>
        <p:spPr/>
        <p:txBody>
          <a:bodyPr/>
          <a:lstStyle/>
          <a:p>
            <a:fld id="{AA250749-6B47-4A07-863D-10D0B0CB2596}" type="slidenum">
              <a:rPr lang="en-US" smtClean="0"/>
              <a:t>‹#›</a:t>
            </a:fld>
            <a:endParaRPr lang="en-US"/>
          </a:p>
        </p:txBody>
      </p:sp>
    </p:spTree>
    <p:extLst>
      <p:ext uri="{BB962C8B-B14F-4D97-AF65-F5344CB8AC3E}">
        <p14:creationId xmlns:p14="http://schemas.microsoft.com/office/powerpoint/2010/main" val="2748201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EFD3B9-F533-1FE8-3951-5A129C05D60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E8B2427-BC3A-3FA9-59E8-323B36C90B0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0F3C4C-23F2-E977-60DE-A5F85098364C}"/>
              </a:ext>
            </a:extLst>
          </p:cNvPr>
          <p:cNvSpPr>
            <a:spLocks noGrp="1"/>
          </p:cNvSpPr>
          <p:nvPr>
            <p:ph type="dt" sz="half" idx="10"/>
          </p:nvPr>
        </p:nvSpPr>
        <p:spPr/>
        <p:txBody>
          <a:bodyPr/>
          <a:lstStyle/>
          <a:p>
            <a:fld id="{EBC66037-7561-4562-ABBE-B8EAF1A56574}" type="datetimeFigureOut">
              <a:rPr lang="en-US" smtClean="0"/>
              <a:t>1/24/2024</a:t>
            </a:fld>
            <a:endParaRPr lang="en-US"/>
          </a:p>
        </p:txBody>
      </p:sp>
      <p:sp>
        <p:nvSpPr>
          <p:cNvPr id="5" name="Footer Placeholder 4">
            <a:extLst>
              <a:ext uri="{FF2B5EF4-FFF2-40B4-BE49-F238E27FC236}">
                <a16:creationId xmlns:a16="http://schemas.microsoft.com/office/drawing/2014/main" id="{E6E0FA4D-2AE5-8D17-4643-C5B40B52BD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E271BB-0BD0-7E8D-FED8-85BCA6D6B447}"/>
              </a:ext>
            </a:extLst>
          </p:cNvPr>
          <p:cNvSpPr>
            <a:spLocks noGrp="1"/>
          </p:cNvSpPr>
          <p:nvPr>
            <p:ph type="sldNum" sz="quarter" idx="12"/>
          </p:nvPr>
        </p:nvSpPr>
        <p:spPr/>
        <p:txBody>
          <a:bodyPr/>
          <a:lstStyle/>
          <a:p>
            <a:fld id="{AA250749-6B47-4A07-863D-10D0B0CB2596}" type="slidenum">
              <a:rPr lang="en-US" smtClean="0"/>
              <a:t>‹#›</a:t>
            </a:fld>
            <a:endParaRPr lang="en-US"/>
          </a:p>
        </p:txBody>
      </p:sp>
    </p:spTree>
    <p:extLst>
      <p:ext uri="{BB962C8B-B14F-4D97-AF65-F5344CB8AC3E}">
        <p14:creationId xmlns:p14="http://schemas.microsoft.com/office/powerpoint/2010/main" val="1919610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1286B-363D-9E3C-01FC-F2C0DA16A7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2447BD4-56F2-EE21-0477-9A5F5DBA9D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5E9F62-6C3F-0370-04F4-FB978705156D}"/>
              </a:ext>
            </a:extLst>
          </p:cNvPr>
          <p:cNvSpPr>
            <a:spLocks noGrp="1"/>
          </p:cNvSpPr>
          <p:nvPr>
            <p:ph type="dt" sz="half" idx="10"/>
          </p:nvPr>
        </p:nvSpPr>
        <p:spPr/>
        <p:txBody>
          <a:bodyPr/>
          <a:lstStyle/>
          <a:p>
            <a:fld id="{EBC66037-7561-4562-ABBE-B8EAF1A56574}" type="datetimeFigureOut">
              <a:rPr lang="en-US" smtClean="0"/>
              <a:t>1/24/2024</a:t>
            </a:fld>
            <a:endParaRPr lang="en-US"/>
          </a:p>
        </p:txBody>
      </p:sp>
      <p:sp>
        <p:nvSpPr>
          <p:cNvPr id="5" name="Footer Placeholder 4">
            <a:extLst>
              <a:ext uri="{FF2B5EF4-FFF2-40B4-BE49-F238E27FC236}">
                <a16:creationId xmlns:a16="http://schemas.microsoft.com/office/drawing/2014/main" id="{C282E71A-81F6-8BE6-D134-0FE0F71147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5CBD1B-2C2F-9E87-F043-D39AF8CA7BF8}"/>
              </a:ext>
            </a:extLst>
          </p:cNvPr>
          <p:cNvSpPr>
            <a:spLocks noGrp="1"/>
          </p:cNvSpPr>
          <p:nvPr>
            <p:ph type="sldNum" sz="quarter" idx="12"/>
          </p:nvPr>
        </p:nvSpPr>
        <p:spPr/>
        <p:txBody>
          <a:bodyPr/>
          <a:lstStyle/>
          <a:p>
            <a:fld id="{AA250749-6B47-4A07-863D-10D0B0CB2596}" type="slidenum">
              <a:rPr lang="en-US" smtClean="0"/>
              <a:t>‹#›</a:t>
            </a:fld>
            <a:endParaRPr lang="en-US"/>
          </a:p>
        </p:txBody>
      </p:sp>
    </p:spTree>
    <p:extLst>
      <p:ext uri="{BB962C8B-B14F-4D97-AF65-F5344CB8AC3E}">
        <p14:creationId xmlns:p14="http://schemas.microsoft.com/office/powerpoint/2010/main" val="2471191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B26F4-03A8-A57C-63EE-0DCF6B3489B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E7EAB3C-1495-EDFF-F19E-AC9433F0CD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C9A69BA-1F7C-1D91-C01D-E63A62FE6569}"/>
              </a:ext>
            </a:extLst>
          </p:cNvPr>
          <p:cNvSpPr>
            <a:spLocks noGrp="1"/>
          </p:cNvSpPr>
          <p:nvPr>
            <p:ph type="dt" sz="half" idx="10"/>
          </p:nvPr>
        </p:nvSpPr>
        <p:spPr/>
        <p:txBody>
          <a:bodyPr/>
          <a:lstStyle/>
          <a:p>
            <a:fld id="{EBC66037-7561-4562-ABBE-B8EAF1A56574}" type="datetimeFigureOut">
              <a:rPr lang="en-US" smtClean="0"/>
              <a:t>1/24/2024</a:t>
            </a:fld>
            <a:endParaRPr lang="en-US"/>
          </a:p>
        </p:txBody>
      </p:sp>
      <p:sp>
        <p:nvSpPr>
          <p:cNvPr id="5" name="Footer Placeholder 4">
            <a:extLst>
              <a:ext uri="{FF2B5EF4-FFF2-40B4-BE49-F238E27FC236}">
                <a16:creationId xmlns:a16="http://schemas.microsoft.com/office/drawing/2014/main" id="{74E4EFFC-D9C4-17DA-761D-795505D9FC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9BD210-9605-413F-9733-79E04E0AC15C}"/>
              </a:ext>
            </a:extLst>
          </p:cNvPr>
          <p:cNvSpPr>
            <a:spLocks noGrp="1"/>
          </p:cNvSpPr>
          <p:nvPr>
            <p:ph type="sldNum" sz="quarter" idx="12"/>
          </p:nvPr>
        </p:nvSpPr>
        <p:spPr/>
        <p:txBody>
          <a:bodyPr/>
          <a:lstStyle/>
          <a:p>
            <a:fld id="{AA250749-6B47-4A07-863D-10D0B0CB2596}" type="slidenum">
              <a:rPr lang="en-US" smtClean="0"/>
              <a:t>‹#›</a:t>
            </a:fld>
            <a:endParaRPr lang="en-US"/>
          </a:p>
        </p:txBody>
      </p:sp>
    </p:spTree>
    <p:extLst>
      <p:ext uri="{BB962C8B-B14F-4D97-AF65-F5344CB8AC3E}">
        <p14:creationId xmlns:p14="http://schemas.microsoft.com/office/powerpoint/2010/main" val="4261646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8A686-2309-FD5C-A25B-1525A13205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E9782A6-2B3C-610A-719D-46A5DD6965B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6957BDE-5FFE-E26F-A9B1-82615BAAA16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5189570-1A53-B948-CFE1-680E3427961D}"/>
              </a:ext>
            </a:extLst>
          </p:cNvPr>
          <p:cNvSpPr>
            <a:spLocks noGrp="1"/>
          </p:cNvSpPr>
          <p:nvPr>
            <p:ph type="dt" sz="half" idx="10"/>
          </p:nvPr>
        </p:nvSpPr>
        <p:spPr/>
        <p:txBody>
          <a:bodyPr/>
          <a:lstStyle/>
          <a:p>
            <a:fld id="{EBC66037-7561-4562-ABBE-B8EAF1A56574}" type="datetimeFigureOut">
              <a:rPr lang="en-US" smtClean="0"/>
              <a:t>1/24/2024</a:t>
            </a:fld>
            <a:endParaRPr lang="en-US"/>
          </a:p>
        </p:txBody>
      </p:sp>
      <p:sp>
        <p:nvSpPr>
          <p:cNvPr id="6" name="Footer Placeholder 5">
            <a:extLst>
              <a:ext uri="{FF2B5EF4-FFF2-40B4-BE49-F238E27FC236}">
                <a16:creationId xmlns:a16="http://schemas.microsoft.com/office/drawing/2014/main" id="{53A82558-2118-9717-6BE3-FECCC125F2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0C7CCE-0D51-F6DD-D426-BB348C59575E}"/>
              </a:ext>
            </a:extLst>
          </p:cNvPr>
          <p:cNvSpPr>
            <a:spLocks noGrp="1"/>
          </p:cNvSpPr>
          <p:nvPr>
            <p:ph type="sldNum" sz="quarter" idx="12"/>
          </p:nvPr>
        </p:nvSpPr>
        <p:spPr/>
        <p:txBody>
          <a:bodyPr/>
          <a:lstStyle/>
          <a:p>
            <a:fld id="{AA250749-6B47-4A07-863D-10D0B0CB2596}" type="slidenum">
              <a:rPr lang="en-US" smtClean="0"/>
              <a:t>‹#›</a:t>
            </a:fld>
            <a:endParaRPr lang="en-US"/>
          </a:p>
        </p:txBody>
      </p:sp>
    </p:spTree>
    <p:extLst>
      <p:ext uri="{BB962C8B-B14F-4D97-AF65-F5344CB8AC3E}">
        <p14:creationId xmlns:p14="http://schemas.microsoft.com/office/powerpoint/2010/main" val="751100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22DB5-0C0B-FE6F-2D36-628959C5503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A185D1-FED9-F85E-5B9E-EC657CD213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E3379A-6303-1054-04F9-F9BD2C31412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73522BB-CBE6-F64B-BC33-C7D376A454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ABBB319-5C24-0CCC-2184-27EAE959D51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B19655C-94C4-1BC7-C5FD-1622E6958E83}"/>
              </a:ext>
            </a:extLst>
          </p:cNvPr>
          <p:cNvSpPr>
            <a:spLocks noGrp="1"/>
          </p:cNvSpPr>
          <p:nvPr>
            <p:ph type="dt" sz="half" idx="10"/>
          </p:nvPr>
        </p:nvSpPr>
        <p:spPr/>
        <p:txBody>
          <a:bodyPr/>
          <a:lstStyle/>
          <a:p>
            <a:fld id="{EBC66037-7561-4562-ABBE-B8EAF1A56574}" type="datetimeFigureOut">
              <a:rPr lang="en-US" smtClean="0"/>
              <a:t>1/24/2024</a:t>
            </a:fld>
            <a:endParaRPr lang="en-US"/>
          </a:p>
        </p:txBody>
      </p:sp>
      <p:sp>
        <p:nvSpPr>
          <p:cNvPr id="8" name="Footer Placeholder 7">
            <a:extLst>
              <a:ext uri="{FF2B5EF4-FFF2-40B4-BE49-F238E27FC236}">
                <a16:creationId xmlns:a16="http://schemas.microsoft.com/office/drawing/2014/main" id="{8E3BA377-42AA-64E2-B9E6-F6214186403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C61DAEB-0818-8245-2F28-CF6C3116138C}"/>
              </a:ext>
            </a:extLst>
          </p:cNvPr>
          <p:cNvSpPr>
            <a:spLocks noGrp="1"/>
          </p:cNvSpPr>
          <p:nvPr>
            <p:ph type="sldNum" sz="quarter" idx="12"/>
          </p:nvPr>
        </p:nvSpPr>
        <p:spPr/>
        <p:txBody>
          <a:bodyPr/>
          <a:lstStyle/>
          <a:p>
            <a:fld id="{AA250749-6B47-4A07-863D-10D0B0CB2596}" type="slidenum">
              <a:rPr lang="en-US" smtClean="0"/>
              <a:t>‹#›</a:t>
            </a:fld>
            <a:endParaRPr lang="en-US"/>
          </a:p>
        </p:txBody>
      </p:sp>
    </p:spTree>
    <p:extLst>
      <p:ext uri="{BB962C8B-B14F-4D97-AF65-F5344CB8AC3E}">
        <p14:creationId xmlns:p14="http://schemas.microsoft.com/office/powerpoint/2010/main" val="229137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D7809-932F-6D34-23C2-BFDCCB78BF9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4C55675-9E16-B20F-85EE-2CC3A018F01E}"/>
              </a:ext>
            </a:extLst>
          </p:cNvPr>
          <p:cNvSpPr>
            <a:spLocks noGrp="1"/>
          </p:cNvSpPr>
          <p:nvPr>
            <p:ph type="dt" sz="half" idx="10"/>
          </p:nvPr>
        </p:nvSpPr>
        <p:spPr/>
        <p:txBody>
          <a:bodyPr/>
          <a:lstStyle/>
          <a:p>
            <a:fld id="{EBC66037-7561-4562-ABBE-B8EAF1A56574}" type="datetimeFigureOut">
              <a:rPr lang="en-US" smtClean="0"/>
              <a:t>1/24/2024</a:t>
            </a:fld>
            <a:endParaRPr lang="en-US"/>
          </a:p>
        </p:txBody>
      </p:sp>
      <p:sp>
        <p:nvSpPr>
          <p:cNvPr id="4" name="Footer Placeholder 3">
            <a:extLst>
              <a:ext uri="{FF2B5EF4-FFF2-40B4-BE49-F238E27FC236}">
                <a16:creationId xmlns:a16="http://schemas.microsoft.com/office/drawing/2014/main" id="{2E287F0C-8207-0CA9-0D3D-38FA3186FBB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FF65F7F-6161-3BEC-F0C4-ABD5D7AF11C8}"/>
              </a:ext>
            </a:extLst>
          </p:cNvPr>
          <p:cNvSpPr>
            <a:spLocks noGrp="1"/>
          </p:cNvSpPr>
          <p:nvPr>
            <p:ph type="sldNum" sz="quarter" idx="12"/>
          </p:nvPr>
        </p:nvSpPr>
        <p:spPr/>
        <p:txBody>
          <a:bodyPr/>
          <a:lstStyle/>
          <a:p>
            <a:fld id="{AA250749-6B47-4A07-863D-10D0B0CB2596}" type="slidenum">
              <a:rPr lang="en-US" smtClean="0"/>
              <a:t>‹#›</a:t>
            </a:fld>
            <a:endParaRPr lang="en-US"/>
          </a:p>
        </p:txBody>
      </p:sp>
    </p:spTree>
    <p:extLst>
      <p:ext uri="{BB962C8B-B14F-4D97-AF65-F5344CB8AC3E}">
        <p14:creationId xmlns:p14="http://schemas.microsoft.com/office/powerpoint/2010/main" val="3153455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09875D-2229-DE33-BE99-4457BD583258}"/>
              </a:ext>
            </a:extLst>
          </p:cNvPr>
          <p:cNvSpPr>
            <a:spLocks noGrp="1"/>
          </p:cNvSpPr>
          <p:nvPr>
            <p:ph type="dt" sz="half" idx="10"/>
          </p:nvPr>
        </p:nvSpPr>
        <p:spPr/>
        <p:txBody>
          <a:bodyPr/>
          <a:lstStyle/>
          <a:p>
            <a:fld id="{EBC66037-7561-4562-ABBE-B8EAF1A56574}" type="datetimeFigureOut">
              <a:rPr lang="en-US" smtClean="0"/>
              <a:t>1/24/2024</a:t>
            </a:fld>
            <a:endParaRPr lang="en-US"/>
          </a:p>
        </p:txBody>
      </p:sp>
      <p:sp>
        <p:nvSpPr>
          <p:cNvPr id="3" name="Footer Placeholder 2">
            <a:extLst>
              <a:ext uri="{FF2B5EF4-FFF2-40B4-BE49-F238E27FC236}">
                <a16:creationId xmlns:a16="http://schemas.microsoft.com/office/drawing/2014/main" id="{B5CF2B76-ACC7-DE75-EDC6-61ADF2C0C2D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4597A1F-1D07-622F-C408-A7B583021A2F}"/>
              </a:ext>
            </a:extLst>
          </p:cNvPr>
          <p:cNvSpPr>
            <a:spLocks noGrp="1"/>
          </p:cNvSpPr>
          <p:nvPr>
            <p:ph type="sldNum" sz="quarter" idx="12"/>
          </p:nvPr>
        </p:nvSpPr>
        <p:spPr/>
        <p:txBody>
          <a:bodyPr/>
          <a:lstStyle/>
          <a:p>
            <a:fld id="{AA250749-6B47-4A07-863D-10D0B0CB2596}" type="slidenum">
              <a:rPr lang="en-US" smtClean="0"/>
              <a:t>‹#›</a:t>
            </a:fld>
            <a:endParaRPr lang="en-US"/>
          </a:p>
        </p:txBody>
      </p:sp>
    </p:spTree>
    <p:extLst>
      <p:ext uri="{BB962C8B-B14F-4D97-AF65-F5344CB8AC3E}">
        <p14:creationId xmlns:p14="http://schemas.microsoft.com/office/powerpoint/2010/main" val="1087150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8D0-521F-1C73-7E65-9CDD9B952A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CF7FFED-92CB-EAE1-B2D2-BF61A6A4FA7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1C3003E-681B-1FD8-C3D7-8249478ACB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ACB6B2C-5B43-DA0D-981F-707431DDD359}"/>
              </a:ext>
            </a:extLst>
          </p:cNvPr>
          <p:cNvSpPr>
            <a:spLocks noGrp="1"/>
          </p:cNvSpPr>
          <p:nvPr>
            <p:ph type="dt" sz="half" idx="10"/>
          </p:nvPr>
        </p:nvSpPr>
        <p:spPr/>
        <p:txBody>
          <a:bodyPr/>
          <a:lstStyle/>
          <a:p>
            <a:fld id="{EBC66037-7561-4562-ABBE-B8EAF1A56574}" type="datetimeFigureOut">
              <a:rPr lang="en-US" smtClean="0"/>
              <a:t>1/24/2024</a:t>
            </a:fld>
            <a:endParaRPr lang="en-US"/>
          </a:p>
        </p:txBody>
      </p:sp>
      <p:sp>
        <p:nvSpPr>
          <p:cNvPr id="6" name="Footer Placeholder 5">
            <a:extLst>
              <a:ext uri="{FF2B5EF4-FFF2-40B4-BE49-F238E27FC236}">
                <a16:creationId xmlns:a16="http://schemas.microsoft.com/office/drawing/2014/main" id="{D0F7D8BD-0AE7-86B3-02D2-F4706B153E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135D4D-0DF6-A33F-48C2-F36838F2C119}"/>
              </a:ext>
            </a:extLst>
          </p:cNvPr>
          <p:cNvSpPr>
            <a:spLocks noGrp="1"/>
          </p:cNvSpPr>
          <p:nvPr>
            <p:ph type="sldNum" sz="quarter" idx="12"/>
          </p:nvPr>
        </p:nvSpPr>
        <p:spPr/>
        <p:txBody>
          <a:bodyPr/>
          <a:lstStyle/>
          <a:p>
            <a:fld id="{AA250749-6B47-4A07-863D-10D0B0CB2596}" type="slidenum">
              <a:rPr lang="en-US" smtClean="0"/>
              <a:t>‹#›</a:t>
            </a:fld>
            <a:endParaRPr lang="en-US"/>
          </a:p>
        </p:txBody>
      </p:sp>
    </p:spTree>
    <p:extLst>
      <p:ext uri="{BB962C8B-B14F-4D97-AF65-F5344CB8AC3E}">
        <p14:creationId xmlns:p14="http://schemas.microsoft.com/office/powerpoint/2010/main" val="1063224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8375-B50D-6F2C-588E-FD4831F203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5EE6D9F-ED3F-8DEF-95ED-26F3874DE0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800C92F-185B-1E49-E897-200A2313BA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370373E-C7AF-16C6-9AC6-7147001EFAF9}"/>
              </a:ext>
            </a:extLst>
          </p:cNvPr>
          <p:cNvSpPr>
            <a:spLocks noGrp="1"/>
          </p:cNvSpPr>
          <p:nvPr>
            <p:ph type="dt" sz="half" idx="10"/>
          </p:nvPr>
        </p:nvSpPr>
        <p:spPr/>
        <p:txBody>
          <a:bodyPr/>
          <a:lstStyle/>
          <a:p>
            <a:fld id="{EBC66037-7561-4562-ABBE-B8EAF1A56574}" type="datetimeFigureOut">
              <a:rPr lang="en-US" smtClean="0"/>
              <a:t>1/24/2024</a:t>
            </a:fld>
            <a:endParaRPr lang="en-US"/>
          </a:p>
        </p:txBody>
      </p:sp>
      <p:sp>
        <p:nvSpPr>
          <p:cNvPr id="6" name="Footer Placeholder 5">
            <a:extLst>
              <a:ext uri="{FF2B5EF4-FFF2-40B4-BE49-F238E27FC236}">
                <a16:creationId xmlns:a16="http://schemas.microsoft.com/office/drawing/2014/main" id="{3C4FFB7E-F5F4-9E61-A656-C9B743594E8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96D0AE-B0A9-220C-86D6-C66624C0C580}"/>
              </a:ext>
            </a:extLst>
          </p:cNvPr>
          <p:cNvSpPr>
            <a:spLocks noGrp="1"/>
          </p:cNvSpPr>
          <p:nvPr>
            <p:ph type="sldNum" sz="quarter" idx="12"/>
          </p:nvPr>
        </p:nvSpPr>
        <p:spPr/>
        <p:txBody>
          <a:bodyPr/>
          <a:lstStyle/>
          <a:p>
            <a:fld id="{AA250749-6B47-4A07-863D-10D0B0CB2596}" type="slidenum">
              <a:rPr lang="en-US" smtClean="0"/>
              <a:t>‹#›</a:t>
            </a:fld>
            <a:endParaRPr lang="en-US"/>
          </a:p>
        </p:txBody>
      </p:sp>
    </p:spTree>
    <p:extLst>
      <p:ext uri="{BB962C8B-B14F-4D97-AF65-F5344CB8AC3E}">
        <p14:creationId xmlns:p14="http://schemas.microsoft.com/office/powerpoint/2010/main" val="466041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4E90FD-89F1-B3A2-3069-3993871E2B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D593F28-A98F-E950-CDA4-AF1DF44D5E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01F4B3-26C5-6B13-D7F9-04799BB9A3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C66037-7561-4562-ABBE-B8EAF1A56574}" type="datetimeFigureOut">
              <a:rPr lang="en-US" smtClean="0"/>
              <a:t>1/24/2024</a:t>
            </a:fld>
            <a:endParaRPr lang="en-US"/>
          </a:p>
        </p:txBody>
      </p:sp>
      <p:sp>
        <p:nvSpPr>
          <p:cNvPr id="5" name="Footer Placeholder 4">
            <a:extLst>
              <a:ext uri="{FF2B5EF4-FFF2-40B4-BE49-F238E27FC236}">
                <a16:creationId xmlns:a16="http://schemas.microsoft.com/office/drawing/2014/main" id="{71446F50-BD75-57A3-FAB3-D298417C0A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79A35F2-B9BF-05FC-FCC8-483EAFD487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250749-6B47-4A07-863D-10D0B0CB2596}" type="slidenum">
              <a:rPr lang="en-US" smtClean="0"/>
              <a:t>‹#›</a:t>
            </a:fld>
            <a:endParaRPr lang="en-US"/>
          </a:p>
        </p:txBody>
      </p:sp>
      <p:sp>
        <p:nvSpPr>
          <p:cNvPr id="8" name="TextBox 7">
            <a:extLst>
              <a:ext uri="{FF2B5EF4-FFF2-40B4-BE49-F238E27FC236}">
                <a16:creationId xmlns:a16="http://schemas.microsoft.com/office/drawing/2014/main" id="{EC38130F-3D56-581A-08CA-7A59DFFEA414}"/>
              </a:ext>
            </a:extLst>
          </p:cNvPr>
          <p:cNvSpPr txBox="1"/>
          <p:nvPr userDrawn="1">
            <p:extLst>
              <p:ext uri="{1162E1C5-73C7-4A58-AE30-91384D911F3F}">
                <p184:classification xmlns:p184="http://schemas.microsoft.com/office/powerpoint/2018/4/main" val="ftr"/>
              </p:ext>
            </p:extLst>
          </p:nvPr>
        </p:nvSpPr>
        <p:spPr>
          <a:xfrm>
            <a:off x="11055350" y="6522720"/>
            <a:ext cx="1200150" cy="335280"/>
          </a:xfrm>
          <a:prstGeom prst="rect">
            <a:avLst/>
          </a:prstGeom>
        </p:spPr>
        <p:txBody>
          <a:bodyPr horzOverflow="overflow" lIns="0" tIns="0" rIns="0" bIns="0">
            <a:spAutoFit/>
          </a:bodyPr>
          <a:lstStyle/>
          <a:p>
            <a:pPr algn="l"/>
            <a:r>
              <a:rPr lang="en-US" sz="2200">
                <a:solidFill>
                  <a:srgbClr val="919191"/>
                </a:solidFill>
                <a:latin typeface="Calibri" panose="020F0502020204030204" pitchFamily="34" charset="0"/>
                <a:cs typeface="Calibri" panose="020F0502020204030204" pitchFamily="34" charset="0"/>
              </a:rPr>
              <a:t>INTERNAL</a:t>
            </a:r>
          </a:p>
        </p:txBody>
      </p:sp>
    </p:spTree>
    <p:extLst>
      <p:ext uri="{BB962C8B-B14F-4D97-AF65-F5344CB8AC3E}">
        <p14:creationId xmlns:p14="http://schemas.microsoft.com/office/powerpoint/2010/main" val="1381745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nirvanaclinicalstudy.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23DCD-B84C-0F66-F6F1-A821ABF7E9D6}"/>
              </a:ext>
            </a:extLst>
          </p:cNvPr>
          <p:cNvSpPr>
            <a:spLocks noGrp="1"/>
          </p:cNvSpPr>
          <p:nvPr>
            <p:ph type="ctrTitle"/>
          </p:nvPr>
        </p:nvSpPr>
        <p:spPr/>
        <p:txBody>
          <a:bodyPr/>
          <a:lstStyle/>
          <a:p>
            <a:r>
              <a:rPr lang="en-US" dirty="0"/>
              <a:t>Study Website Setup</a:t>
            </a:r>
          </a:p>
        </p:txBody>
      </p:sp>
      <p:sp>
        <p:nvSpPr>
          <p:cNvPr id="5" name="Subtitle 4">
            <a:extLst>
              <a:ext uri="{FF2B5EF4-FFF2-40B4-BE49-F238E27FC236}">
                <a16:creationId xmlns:a16="http://schemas.microsoft.com/office/drawing/2014/main" id="{CF908CB9-4237-5494-1AF2-F1338F982EC9}"/>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989390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6A0EF40-0577-0E11-D63D-1101C4B3D8FF}"/>
              </a:ext>
            </a:extLst>
          </p:cNvPr>
          <p:cNvSpPr txBox="1"/>
          <p:nvPr/>
        </p:nvSpPr>
        <p:spPr>
          <a:xfrm>
            <a:off x="397314" y="980101"/>
            <a:ext cx="11114982" cy="4247317"/>
          </a:xfrm>
          <a:prstGeom prst="rect">
            <a:avLst/>
          </a:prstGeom>
          <a:noFill/>
        </p:spPr>
        <p:txBody>
          <a:bodyPr wrap="square" rtlCol="0">
            <a:spAutoFit/>
          </a:bodyPr>
          <a:lstStyle/>
          <a:p>
            <a:r>
              <a:rPr lang="en-US" sz="1200" u="sng" dirty="0"/>
              <a:t>Intermediate Level Setup</a:t>
            </a:r>
            <a:endParaRPr lang="en-US" sz="1200" dirty="0"/>
          </a:p>
          <a:p>
            <a:endParaRPr lang="en-US" sz="1200" u="sng" dirty="0"/>
          </a:p>
          <a:p>
            <a:r>
              <a:rPr lang="en-US" dirty="0"/>
              <a:t>Use case #3: </a:t>
            </a:r>
          </a:p>
          <a:p>
            <a:r>
              <a:rPr lang="en-US" sz="1200" b="1" dirty="0"/>
              <a:t>Website is being hosted by vendor on a cloud or shared-type server environment (Field: NS Record).</a:t>
            </a:r>
          </a:p>
          <a:p>
            <a:r>
              <a:rPr lang="en-US" sz="1200" dirty="0"/>
              <a:t>Essentially the same as using an IP address, only instead of a fixed IP you will enter in the NS Record field one or multiple web addresses.</a:t>
            </a:r>
          </a:p>
          <a:p>
            <a:endParaRPr lang="en-US" sz="1200" dirty="0"/>
          </a:p>
          <a:p>
            <a:r>
              <a:rPr lang="en-US" sz="1200" dirty="0"/>
              <a:t>Example from NirvanaClinicalStudy.com</a:t>
            </a:r>
          </a:p>
          <a:p>
            <a:endParaRPr lang="en-US" sz="1200" dirty="0"/>
          </a:p>
          <a:p>
            <a:endParaRPr lang="en-US" sz="1200" dirty="0"/>
          </a:p>
          <a:p>
            <a:endParaRPr lang="en-US" sz="1200" dirty="0"/>
          </a:p>
          <a:p>
            <a:r>
              <a:rPr lang="en-US" sz="1200" dirty="0"/>
              <a:t>The reason companies and website hosts prefer this cloud computing approach is there is </a:t>
            </a:r>
            <a:r>
              <a:rPr lang="en-US" sz="1200" b="1" i="1" dirty="0"/>
              <a:t>global routing redundancy.  </a:t>
            </a:r>
            <a:r>
              <a:rPr lang="en-US" sz="1200" dirty="0"/>
              <a:t>This means that if a copy of your website gets hacked or corrupted, the server can sense a problem, block the bad address where the corruption or hack occurred, and redirect a user to a clean version that is mirrored on another server somewhere else in the world.  The user would sense no disruption and the IT people can effectively clean or erase the bad copy in a quarantine type environment.  Another advantage to this type of hosting is users may get a faster experience as the DNS (physical location of a website) could be closer geographically.  For example, if there is a copy of the website in the one of the Finland Google server farms, Stanislav will see it very fast, where as if the website was hosted using a static IP server, and that server was physically in New York, it may take an extra few seconds, or longer, for it to load for him.  Global routing redundancy CAN also reduce the number of “hops” your browser takes to find the actual location of the website.</a:t>
            </a:r>
          </a:p>
          <a:p>
            <a:endParaRPr lang="en-US" sz="1200" dirty="0"/>
          </a:p>
          <a:p>
            <a:r>
              <a:rPr lang="en-US" sz="1200" u="sng" dirty="0"/>
              <a:t>Odds of needing to fill this field out</a:t>
            </a:r>
          </a:p>
          <a:p>
            <a:r>
              <a:rPr lang="en-US" sz="1200" b="1" dirty="0"/>
              <a:t>Common</a:t>
            </a:r>
            <a:r>
              <a:rPr lang="en-US" sz="1200" dirty="0"/>
              <a:t>.  You are most likely to encounter this type of webhosting setup from a vendor.</a:t>
            </a:r>
          </a:p>
          <a:p>
            <a:endParaRPr lang="en-US" sz="1200" dirty="0"/>
          </a:p>
          <a:p>
            <a:endParaRPr lang="en-US" sz="1200" b="1" dirty="0"/>
          </a:p>
        </p:txBody>
      </p:sp>
      <p:sp>
        <p:nvSpPr>
          <p:cNvPr id="5" name="TextBox 4">
            <a:extLst>
              <a:ext uri="{FF2B5EF4-FFF2-40B4-BE49-F238E27FC236}">
                <a16:creationId xmlns:a16="http://schemas.microsoft.com/office/drawing/2014/main" id="{7B187850-13A9-DDBA-643F-239AB640C805}"/>
              </a:ext>
            </a:extLst>
          </p:cNvPr>
          <p:cNvSpPr txBox="1"/>
          <p:nvPr/>
        </p:nvSpPr>
        <p:spPr>
          <a:xfrm>
            <a:off x="142477" y="388936"/>
            <a:ext cx="4235262" cy="369332"/>
          </a:xfrm>
          <a:prstGeom prst="rect">
            <a:avLst/>
          </a:prstGeom>
          <a:noFill/>
        </p:spPr>
        <p:txBody>
          <a:bodyPr wrap="none" rtlCol="0">
            <a:spAutoFit/>
          </a:bodyPr>
          <a:lstStyle/>
          <a:p>
            <a:r>
              <a:rPr lang="en-US" dirty="0"/>
              <a:t>Using Nirvana trial for illustrative purposes</a:t>
            </a:r>
          </a:p>
        </p:txBody>
      </p:sp>
      <p:sp>
        <p:nvSpPr>
          <p:cNvPr id="6" name="TextBox 5">
            <a:extLst>
              <a:ext uri="{FF2B5EF4-FFF2-40B4-BE49-F238E27FC236}">
                <a16:creationId xmlns:a16="http://schemas.microsoft.com/office/drawing/2014/main" id="{5CE951A5-D0B8-E7BE-4AA5-5853C99E0075}"/>
              </a:ext>
            </a:extLst>
          </p:cNvPr>
          <p:cNvSpPr txBox="1"/>
          <p:nvPr/>
        </p:nvSpPr>
        <p:spPr>
          <a:xfrm>
            <a:off x="9189176" y="140805"/>
            <a:ext cx="1464440" cy="369332"/>
          </a:xfrm>
          <a:prstGeom prst="rect">
            <a:avLst/>
          </a:prstGeom>
          <a:noFill/>
        </p:spPr>
        <p:txBody>
          <a:bodyPr wrap="none" rtlCol="0">
            <a:spAutoFit/>
          </a:bodyPr>
          <a:lstStyle/>
          <a:p>
            <a:r>
              <a:rPr lang="en-US" dirty="0"/>
              <a:t>Steps So Far…</a:t>
            </a:r>
          </a:p>
        </p:txBody>
      </p:sp>
      <p:pic>
        <p:nvPicPr>
          <p:cNvPr id="3" name="Picture 2">
            <a:extLst>
              <a:ext uri="{FF2B5EF4-FFF2-40B4-BE49-F238E27FC236}">
                <a16:creationId xmlns:a16="http://schemas.microsoft.com/office/drawing/2014/main" id="{7EC7AC3E-2232-3862-F2ED-CBC65D1C0517}"/>
              </a:ext>
            </a:extLst>
          </p:cNvPr>
          <p:cNvPicPr>
            <a:picLocks noChangeAspect="1"/>
          </p:cNvPicPr>
          <p:nvPr/>
        </p:nvPicPr>
        <p:blipFill>
          <a:blip r:embed="rId2"/>
          <a:stretch>
            <a:fillRect/>
          </a:stretch>
        </p:blipFill>
        <p:spPr>
          <a:xfrm>
            <a:off x="516186" y="2450942"/>
            <a:ext cx="5553850" cy="438211"/>
          </a:xfrm>
          <a:prstGeom prst="rect">
            <a:avLst/>
          </a:prstGeom>
          <a:ln>
            <a:solidFill>
              <a:schemeClr val="tx1"/>
            </a:solidFill>
          </a:ln>
        </p:spPr>
      </p:pic>
    </p:spTree>
    <p:extLst>
      <p:ext uri="{BB962C8B-B14F-4D97-AF65-F5344CB8AC3E}">
        <p14:creationId xmlns:p14="http://schemas.microsoft.com/office/powerpoint/2010/main" val="23351708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9F936EF-04AB-8E03-A6B0-4883375C5370}"/>
              </a:ext>
            </a:extLst>
          </p:cNvPr>
          <p:cNvSpPr txBox="1"/>
          <p:nvPr/>
        </p:nvSpPr>
        <p:spPr>
          <a:xfrm>
            <a:off x="397314" y="980101"/>
            <a:ext cx="11114982" cy="5262979"/>
          </a:xfrm>
          <a:prstGeom prst="rect">
            <a:avLst/>
          </a:prstGeom>
          <a:noFill/>
        </p:spPr>
        <p:txBody>
          <a:bodyPr wrap="square" rtlCol="0">
            <a:spAutoFit/>
          </a:bodyPr>
          <a:lstStyle/>
          <a:p>
            <a:r>
              <a:rPr lang="en-US" sz="1200" u="sng" dirty="0"/>
              <a:t>Advanced Level Setup</a:t>
            </a:r>
            <a:endParaRPr lang="en-US" sz="1200" dirty="0"/>
          </a:p>
          <a:p>
            <a:endParaRPr lang="en-US" sz="1200" u="sng" dirty="0"/>
          </a:p>
          <a:p>
            <a:r>
              <a:rPr lang="en-US" sz="1200" dirty="0"/>
              <a:t>Talk to an expert before entering either the CNAME or IPv6 field.</a:t>
            </a:r>
          </a:p>
          <a:p>
            <a:endParaRPr lang="en-US" sz="1200" dirty="0"/>
          </a:p>
          <a:p>
            <a:r>
              <a:rPr lang="en-US" dirty="0"/>
              <a:t>Use case #4: </a:t>
            </a:r>
          </a:p>
          <a:p>
            <a:r>
              <a:rPr lang="en-US" sz="1200" b="1" dirty="0"/>
              <a:t>You are purchasing multiple domain names that show geographical locality: website.com, website.com.au, website.com.nz. (Field: CNAME)</a:t>
            </a:r>
          </a:p>
          <a:p>
            <a:r>
              <a:rPr lang="en-US" sz="1200" dirty="0"/>
              <a:t>In the event you need to use local country domain addresses but want to show the same information to all addresses, you would fill out the CNAME field.  The technical aspects of using this type of record are beyond the scope of this training.  Just know if you think you’ll need multi-country domains all showing the same information, setup a call with a Bayer IT or Systems local country person.  DO NOT fill out the form with a CNAME field before talking to me or someone knowledgeable in the IT landscape at Bayer.</a:t>
            </a:r>
          </a:p>
          <a:p>
            <a:endParaRPr lang="en-US" sz="1200" dirty="0"/>
          </a:p>
          <a:p>
            <a:r>
              <a:rPr lang="en-US" sz="1200" u="sng" dirty="0"/>
              <a:t>Odds of needing to fill this field out</a:t>
            </a:r>
          </a:p>
          <a:p>
            <a:r>
              <a:rPr lang="en-US" sz="1200" b="1" u="sng" dirty="0">
                <a:solidFill>
                  <a:srgbClr val="FF0000"/>
                </a:solidFill>
              </a:rPr>
              <a:t>Very Rare</a:t>
            </a:r>
            <a:r>
              <a:rPr lang="en-US" sz="1200" dirty="0"/>
              <a:t>.  Bayer does use this technical option for some things, however multi-domain management is advanced, and a Bayer expert should be consulted.</a:t>
            </a:r>
          </a:p>
          <a:p>
            <a:endParaRPr lang="en-US" sz="1200" dirty="0"/>
          </a:p>
          <a:p>
            <a:r>
              <a:rPr lang="en-US" dirty="0"/>
              <a:t>Use case #5: </a:t>
            </a:r>
          </a:p>
          <a:p>
            <a:r>
              <a:rPr lang="en-US" sz="1200" b="1" dirty="0"/>
              <a:t>The study team wants to create an Internet of Things for the trial, and they want the patient facing website to be part of it. (Field: IPv6)</a:t>
            </a:r>
          </a:p>
          <a:p>
            <a:r>
              <a:rPr lang="en-US" sz="1200" dirty="0"/>
              <a:t>The only real applicable example for illustrative purposes only is if a study team is employing devices or any type of advanced data collection, and they want to house everything under one domain address.  That is to say, if the Nirvana study team wanted collect data from thousands of sleep devices, continuous vitals monitoring for all participants, ePRO surveys, patient-side </a:t>
            </a:r>
            <a:r>
              <a:rPr lang="en-US" sz="1200" dirty="0" err="1"/>
              <a:t>eCOA</a:t>
            </a:r>
            <a:r>
              <a:rPr lang="en-US" sz="1200" dirty="0"/>
              <a:t>, voice-diary NLP, and wanted to have data summarized/visualized/reported in real-time, and manage users, permission levels, and server-side alerting…it could all be housed under the IPv6 protocol.  IPv6 allows everything to talk to the server, and the server to everything, at the same time and manage data collection through an insanely hard to understand layered protocol.</a:t>
            </a:r>
          </a:p>
          <a:p>
            <a:endParaRPr lang="en-US" sz="1200" i="1" dirty="0"/>
          </a:p>
          <a:p>
            <a:r>
              <a:rPr lang="en-US" sz="1200" u="sng" dirty="0"/>
              <a:t>Odds of needing to fil this field out</a:t>
            </a:r>
          </a:p>
          <a:p>
            <a:r>
              <a:rPr lang="en-US" sz="1200" b="1" u="sng" dirty="0">
                <a:solidFill>
                  <a:srgbClr val="FF0000"/>
                </a:solidFill>
              </a:rPr>
              <a:t>0%</a:t>
            </a:r>
            <a:r>
              <a:rPr lang="en-US" sz="1200" dirty="0"/>
              <a:t>.  Someone much smarter than all of us manages this stuff.  Bells and whistles will go off somewhere if you enter anything in this field as there are security protocols to prevent this type of setup from happening for the wrong people/purpose.  </a:t>
            </a:r>
          </a:p>
          <a:p>
            <a:endParaRPr lang="en-US" sz="1200" dirty="0"/>
          </a:p>
          <a:p>
            <a:endParaRPr lang="en-US" sz="1200" b="1" dirty="0"/>
          </a:p>
        </p:txBody>
      </p:sp>
      <p:sp>
        <p:nvSpPr>
          <p:cNvPr id="5" name="TextBox 4">
            <a:extLst>
              <a:ext uri="{FF2B5EF4-FFF2-40B4-BE49-F238E27FC236}">
                <a16:creationId xmlns:a16="http://schemas.microsoft.com/office/drawing/2014/main" id="{B6BA4167-4D7A-6CC1-3E28-32FCD21BE902}"/>
              </a:ext>
            </a:extLst>
          </p:cNvPr>
          <p:cNvSpPr txBox="1"/>
          <p:nvPr/>
        </p:nvSpPr>
        <p:spPr>
          <a:xfrm>
            <a:off x="142477" y="388936"/>
            <a:ext cx="4235262" cy="369332"/>
          </a:xfrm>
          <a:prstGeom prst="rect">
            <a:avLst/>
          </a:prstGeom>
          <a:noFill/>
        </p:spPr>
        <p:txBody>
          <a:bodyPr wrap="none" rtlCol="0">
            <a:spAutoFit/>
          </a:bodyPr>
          <a:lstStyle/>
          <a:p>
            <a:r>
              <a:rPr lang="en-US" dirty="0"/>
              <a:t>Using Nirvana trial for illustrative purposes</a:t>
            </a:r>
          </a:p>
        </p:txBody>
      </p:sp>
    </p:spTree>
    <p:extLst>
      <p:ext uri="{BB962C8B-B14F-4D97-AF65-F5344CB8AC3E}">
        <p14:creationId xmlns:p14="http://schemas.microsoft.com/office/powerpoint/2010/main" val="807354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94A09-6404-71C7-4547-C27B16017857}"/>
              </a:ext>
            </a:extLst>
          </p:cNvPr>
          <p:cNvSpPr>
            <a:spLocks noGrp="1"/>
          </p:cNvSpPr>
          <p:nvPr>
            <p:ph type="title"/>
          </p:nvPr>
        </p:nvSpPr>
        <p:spPr/>
        <p:txBody>
          <a:bodyPr/>
          <a:lstStyle/>
          <a:p>
            <a:r>
              <a:rPr lang="en-US" dirty="0"/>
              <a:t>IMPORTANT THING YOU MUST DO</a:t>
            </a:r>
          </a:p>
        </p:txBody>
      </p:sp>
      <p:sp>
        <p:nvSpPr>
          <p:cNvPr id="3" name="Content Placeholder 2">
            <a:extLst>
              <a:ext uri="{FF2B5EF4-FFF2-40B4-BE49-F238E27FC236}">
                <a16:creationId xmlns:a16="http://schemas.microsoft.com/office/drawing/2014/main" id="{66EF11B1-46E0-B0FE-ECA4-6B278346539E}"/>
              </a:ext>
            </a:extLst>
          </p:cNvPr>
          <p:cNvSpPr>
            <a:spLocks noGrp="1"/>
          </p:cNvSpPr>
          <p:nvPr>
            <p:ph idx="1"/>
          </p:nvPr>
        </p:nvSpPr>
        <p:spPr/>
        <p:txBody>
          <a:bodyPr/>
          <a:lstStyle/>
          <a:p>
            <a:r>
              <a:rPr lang="en-US" dirty="0"/>
              <a:t>After your domain is fully setup by IT, you need to do a SECOND New Domain Asset Creation ticket</a:t>
            </a:r>
          </a:p>
          <a:p>
            <a:r>
              <a:rPr lang="en-US" dirty="0"/>
              <a:t>This new ticket will instruct IT to setup a subdomain for the domain to enable the www version of the address (</a:t>
            </a:r>
            <a:r>
              <a:rPr lang="en-US" dirty="0">
                <a:hlinkClick r:id="rId2"/>
              </a:rPr>
              <a:t>www.NirvanaClinicalStudy.com</a:t>
            </a:r>
            <a:r>
              <a:rPr lang="en-US" dirty="0"/>
              <a:t>) to work</a:t>
            </a:r>
          </a:p>
          <a:p>
            <a:r>
              <a:rPr lang="en-US" dirty="0"/>
              <a:t>You follow the exact same steps as above, only you add a subdomain.  The only information you enter is “www” in the Subdomain field, and fill out the rest of the form the same as above.</a:t>
            </a:r>
          </a:p>
          <a:p>
            <a:r>
              <a:rPr lang="en-US" dirty="0"/>
              <a:t>Your address will NOT work correctly if you don’t do this step, and IT does not do it automatically for all new domains</a:t>
            </a:r>
          </a:p>
        </p:txBody>
      </p:sp>
    </p:spTree>
    <p:extLst>
      <p:ext uri="{BB962C8B-B14F-4D97-AF65-F5344CB8AC3E}">
        <p14:creationId xmlns:p14="http://schemas.microsoft.com/office/powerpoint/2010/main" val="13645592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DBF2B-77CE-950A-7F95-B5E87DA6596B}"/>
              </a:ext>
            </a:extLst>
          </p:cNvPr>
          <p:cNvSpPr>
            <a:spLocks noGrp="1"/>
          </p:cNvSpPr>
          <p:nvPr>
            <p:ph type="title"/>
          </p:nvPr>
        </p:nvSpPr>
        <p:spPr/>
        <p:txBody>
          <a:bodyPr/>
          <a:lstStyle/>
          <a:p>
            <a:r>
              <a:rPr lang="en-US" dirty="0"/>
              <a:t>If completely stuck…</a:t>
            </a:r>
          </a:p>
        </p:txBody>
      </p:sp>
      <p:sp>
        <p:nvSpPr>
          <p:cNvPr id="3" name="Content Placeholder 2">
            <a:extLst>
              <a:ext uri="{FF2B5EF4-FFF2-40B4-BE49-F238E27FC236}">
                <a16:creationId xmlns:a16="http://schemas.microsoft.com/office/drawing/2014/main" id="{38CB8916-06BD-13E1-8CE4-3AB6D93952DC}"/>
              </a:ext>
            </a:extLst>
          </p:cNvPr>
          <p:cNvSpPr>
            <a:spLocks noGrp="1"/>
          </p:cNvSpPr>
          <p:nvPr>
            <p:ph idx="1"/>
          </p:nvPr>
        </p:nvSpPr>
        <p:spPr/>
        <p:txBody>
          <a:bodyPr/>
          <a:lstStyle/>
          <a:p>
            <a:r>
              <a:rPr lang="en-US" dirty="0"/>
              <a:t>Ask your vendor’s IT person to be on a call with Bayer IT.  Bayer IT will walk through the form and the IT vendor can provide the technical information</a:t>
            </a:r>
          </a:p>
          <a:p>
            <a:r>
              <a:rPr lang="en-US" dirty="0"/>
              <a:t>This will USUALLY solve problems</a:t>
            </a:r>
          </a:p>
          <a:p>
            <a:r>
              <a:rPr lang="en-US" dirty="0"/>
              <a:t>If your problems persist, call Justin</a:t>
            </a:r>
          </a:p>
        </p:txBody>
      </p:sp>
    </p:spTree>
    <p:extLst>
      <p:ext uri="{BB962C8B-B14F-4D97-AF65-F5344CB8AC3E}">
        <p14:creationId xmlns:p14="http://schemas.microsoft.com/office/powerpoint/2010/main" val="4211137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93DC3-0EE9-BCD9-444A-D49AE78F306D}"/>
              </a:ext>
            </a:extLst>
          </p:cNvPr>
          <p:cNvSpPr>
            <a:spLocks noGrp="1"/>
          </p:cNvSpPr>
          <p:nvPr>
            <p:ph type="title"/>
          </p:nvPr>
        </p:nvSpPr>
        <p:spPr/>
        <p:txBody>
          <a:bodyPr/>
          <a:lstStyle/>
          <a:p>
            <a:r>
              <a:rPr lang="en-US" dirty="0"/>
              <a:t>Where to start</a:t>
            </a:r>
          </a:p>
        </p:txBody>
      </p:sp>
      <p:sp>
        <p:nvSpPr>
          <p:cNvPr id="3" name="Content Placeholder 2">
            <a:extLst>
              <a:ext uri="{FF2B5EF4-FFF2-40B4-BE49-F238E27FC236}">
                <a16:creationId xmlns:a16="http://schemas.microsoft.com/office/drawing/2014/main" id="{E104F330-0A1F-A4CD-D143-D1033EFB06F5}"/>
              </a:ext>
            </a:extLst>
          </p:cNvPr>
          <p:cNvSpPr>
            <a:spLocks noGrp="1"/>
          </p:cNvSpPr>
          <p:nvPr>
            <p:ph idx="1"/>
          </p:nvPr>
        </p:nvSpPr>
        <p:spPr/>
        <p:txBody>
          <a:bodyPr/>
          <a:lstStyle/>
          <a:p>
            <a:r>
              <a:rPr lang="en-US" dirty="0"/>
              <a:t>So, you want to use a website for  your study, eh?</a:t>
            </a:r>
          </a:p>
          <a:p>
            <a:r>
              <a:rPr lang="en-US" dirty="0"/>
              <a:t>A few decisions need to be made, and while there are no bad decisions for study websites, there are ways to make it easier</a:t>
            </a:r>
          </a:p>
          <a:p>
            <a:r>
              <a:rPr lang="en-US" dirty="0"/>
              <a:t>The Bayer website domain management environment (MIRA) is challenging as thorough documentation doesn’t really exist for tasks we take for granted</a:t>
            </a:r>
          </a:p>
          <a:p>
            <a:r>
              <a:rPr lang="en-US" dirty="0"/>
              <a:t>This training package should help you</a:t>
            </a:r>
          </a:p>
        </p:txBody>
      </p:sp>
    </p:spTree>
    <p:extLst>
      <p:ext uri="{BB962C8B-B14F-4D97-AF65-F5344CB8AC3E}">
        <p14:creationId xmlns:p14="http://schemas.microsoft.com/office/powerpoint/2010/main" val="2625853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CDCDF-ED03-9A53-6F69-E22FCEC6509B}"/>
              </a:ext>
            </a:extLst>
          </p:cNvPr>
          <p:cNvSpPr>
            <a:spLocks noGrp="1"/>
          </p:cNvSpPr>
          <p:nvPr>
            <p:ph type="title"/>
          </p:nvPr>
        </p:nvSpPr>
        <p:spPr/>
        <p:txBody>
          <a:bodyPr/>
          <a:lstStyle/>
          <a:p>
            <a:r>
              <a:rPr lang="en-US" dirty="0"/>
              <a:t>The conclusion first</a:t>
            </a:r>
          </a:p>
        </p:txBody>
      </p:sp>
      <p:sp>
        <p:nvSpPr>
          <p:cNvPr id="3" name="Content Placeholder 2">
            <a:extLst>
              <a:ext uri="{FF2B5EF4-FFF2-40B4-BE49-F238E27FC236}">
                <a16:creationId xmlns:a16="http://schemas.microsoft.com/office/drawing/2014/main" id="{AF02ADCF-A40D-C892-EBD0-9A13F560B2CF}"/>
              </a:ext>
            </a:extLst>
          </p:cNvPr>
          <p:cNvSpPr>
            <a:spLocks noGrp="1"/>
          </p:cNvSpPr>
          <p:nvPr>
            <p:ph idx="1"/>
          </p:nvPr>
        </p:nvSpPr>
        <p:spPr>
          <a:xfrm>
            <a:off x="838200" y="1825625"/>
            <a:ext cx="10515600" cy="4667250"/>
          </a:xfrm>
        </p:spPr>
        <p:txBody>
          <a:bodyPr>
            <a:normAutofit/>
          </a:bodyPr>
          <a:lstStyle/>
          <a:p>
            <a:pPr marL="0" indent="0">
              <a:buNone/>
            </a:pPr>
            <a:r>
              <a:rPr lang="en-US" sz="2400" dirty="0"/>
              <a:t>Where is the website going to be housed, and who is going to manage it?</a:t>
            </a:r>
          </a:p>
          <a:p>
            <a:pPr marL="0" indent="0">
              <a:buNone/>
            </a:pPr>
            <a:r>
              <a:rPr lang="en-US" sz="2400" b="1" dirty="0">
                <a:solidFill>
                  <a:srgbClr val="00B050"/>
                </a:solidFill>
              </a:rPr>
              <a:t>The best and most hands-off approach here is to let the vendor do </a:t>
            </a:r>
            <a:r>
              <a:rPr lang="en-US" sz="2400" b="1" u="sng" dirty="0">
                <a:solidFill>
                  <a:srgbClr val="00B050"/>
                </a:solidFill>
              </a:rPr>
              <a:t>EVERYTHING</a:t>
            </a:r>
            <a:r>
              <a:rPr lang="en-US" sz="2400" dirty="0"/>
              <a:t>.  </a:t>
            </a:r>
          </a:p>
          <a:p>
            <a:pPr marL="0" indent="0">
              <a:buNone/>
            </a:pPr>
            <a:r>
              <a:rPr lang="en-US" sz="2400" dirty="0"/>
              <a:t>The main reason for this is if you have issues and Bayer is going to buy/host/manage the website,  you’re at the mercy of our outsourced IT (I know we shouldn’t blame them).  Trust me, it can be quite frustrating if Bayer is involved.  </a:t>
            </a:r>
          </a:p>
          <a:p>
            <a:pPr marL="0" indent="0">
              <a:buNone/>
            </a:pPr>
            <a:r>
              <a:rPr lang="en-US" sz="2400" dirty="0"/>
              <a:t>The easiest path forward if Bayer needs to be involved is we buy/own the domain address and have that address point to, or redirect, to the vendor hosted website.</a:t>
            </a:r>
          </a:p>
          <a:p>
            <a:pPr marL="0" indent="0">
              <a:buNone/>
            </a:pPr>
            <a:r>
              <a:rPr lang="en-US" sz="2400" dirty="0"/>
              <a:t>Remember, you can always transfer ownership of a domain/website after the fact.  This process is a bit easier than setting up from scratch. Keep that in mind.</a:t>
            </a:r>
          </a:p>
          <a:p>
            <a:pPr marL="0" indent="0">
              <a:buNone/>
            </a:pPr>
            <a:r>
              <a:rPr lang="en-US" sz="2400" dirty="0"/>
              <a:t>The LAST slide in this presentation includes an IMPORTANT step which should not be missed or skipped for a fully functioning domain.</a:t>
            </a:r>
          </a:p>
        </p:txBody>
      </p:sp>
    </p:spTree>
    <p:extLst>
      <p:ext uri="{BB962C8B-B14F-4D97-AF65-F5344CB8AC3E}">
        <p14:creationId xmlns:p14="http://schemas.microsoft.com/office/powerpoint/2010/main" val="2614017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DCF5B-9EC2-946E-EEC5-573F0715DDC2}"/>
              </a:ext>
            </a:extLst>
          </p:cNvPr>
          <p:cNvSpPr>
            <a:spLocks noGrp="1"/>
          </p:cNvSpPr>
          <p:nvPr>
            <p:ph type="title"/>
          </p:nvPr>
        </p:nvSpPr>
        <p:spPr>
          <a:xfrm>
            <a:off x="838200" y="365126"/>
            <a:ext cx="10515600" cy="594542"/>
          </a:xfrm>
        </p:spPr>
        <p:txBody>
          <a:bodyPr>
            <a:normAutofit fontScale="90000"/>
          </a:bodyPr>
          <a:lstStyle/>
          <a:p>
            <a:r>
              <a:rPr lang="en-US" dirty="0"/>
              <a:t>Decision Tree</a:t>
            </a:r>
          </a:p>
        </p:txBody>
      </p:sp>
      <p:sp>
        <p:nvSpPr>
          <p:cNvPr id="5" name="Rectangle 4">
            <a:extLst>
              <a:ext uri="{FF2B5EF4-FFF2-40B4-BE49-F238E27FC236}">
                <a16:creationId xmlns:a16="http://schemas.microsoft.com/office/drawing/2014/main" id="{AF4ED05A-3DA7-3887-A7AA-61659CA90889}"/>
              </a:ext>
            </a:extLst>
          </p:cNvPr>
          <p:cNvSpPr/>
          <p:nvPr/>
        </p:nvSpPr>
        <p:spPr>
          <a:xfrm>
            <a:off x="218037" y="3166449"/>
            <a:ext cx="1240325" cy="1502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Who is buying the domain name?</a:t>
            </a:r>
          </a:p>
        </p:txBody>
      </p:sp>
      <p:sp>
        <p:nvSpPr>
          <p:cNvPr id="6" name="Rectangle 5">
            <a:extLst>
              <a:ext uri="{FF2B5EF4-FFF2-40B4-BE49-F238E27FC236}">
                <a16:creationId xmlns:a16="http://schemas.microsoft.com/office/drawing/2014/main" id="{A2C53F02-AF06-88C4-CCBF-24A93DE36353}"/>
              </a:ext>
            </a:extLst>
          </p:cNvPr>
          <p:cNvSpPr/>
          <p:nvPr/>
        </p:nvSpPr>
        <p:spPr>
          <a:xfrm>
            <a:off x="1938197" y="1592278"/>
            <a:ext cx="2208291" cy="7808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Bayer buying the domain (MIRA)</a:t>
            </a:r>
          </a:p>
        </p:txBody>
      </p:sp>
      <p:sp>
        <p:nvSpPr>
          <p:cNvPr id="7" name="Rectangle 6">
            <a:extLst>
              <a:ext uri="{FF2B5EF4-FFF2-40B4-BE49-F238E27FC236}">
                <a16:creationId xmlns:a16="http://schemas.microsoft.com/office/drawing/2014/main" id="{8B74D5F1-8F2C-6AEE-6160-B6FD8F720A85}"/>
              </a:ext>
            </a:extLst>
          </p:cNvPr>
          <p:cNvSpPr/>
          <p:nvPr/>
        </p:nvSpPr>
        <p:spPr>
          <a:xfrm>
            <a:off x="1938197" y="5506770"/>
            <a:ext cx="2208291" cy="7808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Vendor does it all</a:t>
            </a:r>
          </a:p>
        </p:txBody>
      </p:sp>
      <p:sp>
        <p:nvSpPr>
          <p:cNvPr id="8" name="Rectangle 7">
            <a:extLst>
              <a:ext uri="{FF2B5EF4-FFF2-40B4-BE49-F238E27FC236}">
                <a16:creationId xmlns:a16="http://schemas.microsoft.com/office/drawing/2014/main" id="{BE2913E3-22F7-991C-BD15-C169405B4861}"/>
              </a:ext>
            </a:extLst>
          </p:cNvPr>
          <p:cNvSpPr/>
          <p:nvPr/>
        </p:nvSpPr>
        <p:spPr>
          <a:xfrm>
            <a:off x="4726665" y="1577566"/>
            <a:ext cx="2208291" cy="7808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Fill out IT Catalogue form and ticket will be created</a:t>
            </a:r>
          </a:p>
        </p:txBody>
      </p:sp>
      <p:sp>
        <p:nvSpPr>
          <p:cNvPr id="9" name="Rectangle 8">
            <a:extLst>
              <a:ext uri="{FF2B5EF4-FFF2-40B4-BE49-F238E27FC236}">
                <a16:creationId xmlns:a16="http://schemas.microsoft.com/office/drawing/2014/main" id="{6AD85F2A-3D48-C01C-97BA-B0A8E067F87D}"/>
              </a:ext>
            </a:extLst>
          </p:cNvPr>
          <p:cNvSpPr/>
          <p:nvPr/>
        </p:nvSpPr>
        <p:spPr>
          <a:xfrm>
            <a:off x="7515133" y="1568512"/>
            <a:ext cx="2208291" cy="7808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If no issues with IT, domain will be purchased</a:t>
            </a:r>
          </a:p>
        </p:txBody>
      </p:sp>
      <p:cxnSp>
        <p:nvCxnSpPr>
          <p:cNvPr id="11" name="Straight Arrow Connector 10">
            <a:extLst>
              <a:ext uri="{FF2B5EF4-FFF2-40B4-BE49-F238E27FC236}">
                <a16:creationId xmlns:a16="http://schemas.microsoft.com/office/drawing/2014/main" id="{2DAA0048-5588-D31F-9675-C11CF610A049}"/>
              </a:ext>
            </a:extLst>
          </p:cNvPr>
          <p:cNvCxnSpPr>
            <a:stCxn id="5" idx="3"/>
          </p:cNvCxnSpPr>
          <p:nvPr/>
        </p:nvCxnSpPr>
        <p:spPr>
          <a:xfrm>
            <a:off x="1458362" y="3917887"/>
            <a:ext cx="479835" cy="15888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5EE5B34B-7E64-9191-A232-A94467771EC4}"/>
              </a:ext>
            </a:extLst>
          </p:cNvPr>
          <p:cNvCxnSpPr>
            <a:stCxn id="5" idx="3"/>
          </p:cNvCxnSpPr>
          <p:nvPr/>
        </p:nvCxnSpPr>
        <p:spPr>
          <a:xfrm flipV="1">
            <a:off x="1458362" y="2358428"/>
            <a:ext cx="479835" cy="15594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F8F8070-A7E4-BBE7-9C58-92137F742A6C}"/>
              </a:ext>
            </a:extLst>
          </p:cNvPr>
          <p:cNvSpPr txBox="1"/>
          <p:nvPr/>
        </p:nvSpPr>
        <p:spPr>
          <a:xfrm>
            <a:off x="1458362" y="4761719"/>
            <a:ext cx="593432" cy="369332"/>
          </a:xfrm>
          <a:prstGeom prst="rect">
            <a:avLst/>
          </a:prstGeom>
          <a:solidFill>
            <a:schemeClr val="accent6">
              <a:lumMod val="60000"/>
              <a:lumOff val="40000"/>
            </a:schemeClr>
          </a:solidFill>
        </p:spPr>
        <p:txBody>
          <a:bodyPr wrap="none" rtlCol="0">
            <a:spAutoFit/>
          </a:bodyPr>
          <a:lstStyle/>
          <a:p>
            <a:r>
              <a:rPr lang="en-US" dirty="0"/>
              <a:t>Easy</a:t>
            </a:r>
          </a:p>
        </p:txBody>
      </p:sp>
      <p:sp>
        <p:nvSpPr>
          <p:cNvPr id="15" name="TextBox 14">
            <a:extLst>
              <a:ext uri="{FF2B5EF4-FFF2-40B4-BE49-F238E27FC236}">
                <a16:creationId xmlns:a16="http://schemas.microsoft.com/office/drawing/2014/main" id="{150C81E7-59BA-1701-B8B5-945DF27E8C77}"/>
              </a:ext>
            </a:extLst>
          </p:cNvPr>
          <p:cNvSpPr txBox="1"/>
          <p:nvPr/>
        </p:nvSpPr>
        <p:spPr>
          <a:xfrm>
            <a:off x="1134915" y="2652991"/>
            <a:ext cx="1240325" cy="369332"/>
          </a:xfrm>
          <a:prstGeom prst="rect">
            <a:avLst/>
          </a:prstGeom>
          <a:solidFill>
            <a:srgbClr val="FFFF00"/>
          </a:solidFill>
        </p:spPr>
        <p:txBody>
          <a:bodyPr wrap="square" rtlCol="0">
            <a:spAutoFit/>
          </a:bodyPr>
          <a:lstStyle/>
          <a:p>
            <a:r>
              <a:rPr lang="en-US" dirty="0"/>
              <a:t>Not as Easy</a:t>
            </a:r>
          </a:p>
        </p:txBody>
      </p:sp>
      <p:cxnSp>
        <p:nvCxnSpPr>
          <p:cNvPr id="17" name="Straight Arrow Connector 16">
            <a:extLst>
              <a:ext uri="{FF2B5EF4-FFF2-40B4-BE49-F238E27FC236}">
                <a16:creationId xmlns:a16="http://schemas.microsoft.com/office/drawing/2014/main" id="{F5EAD92A-8C05-E8D7-6DBE-9D303D3C1109}"/>
              </a:ext>
            </a:extLst>
          </p:cNvPr>
          <p:cNvCxnSpPr>
            <a:stCxn id="6" idx="3"/>
            <a:endCxn id="8" idx="1"/>
          </p:cNvCxnSpPr>
          <p:nvPr/>
        </p:nvCxnSpPr>
        <p:spPr>
          <a:xfrm flipV="1">
            <a:off x="4146488" y="1967997"/>
            <a:ext cx="580177" cy="147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93752855-F045-2E57-B249-B5E7C3657A45}"/>
              </a:ext>
            </a:extLst>
          </p:cNvPr>
          <p:cNvCxnSpPr>
            <a:stCxn id="8" idx="3"/>
            <a:endCxn id="9" idx="1"/>
          </p:cNvCxnSpPr>
          <p:nvPr/>
        </p:nvCxnSpPr>
        <p:spPr>
          <a:xfrm flipV="1">
            <a:off x="6934956" y="1958943"/>
            <a:ext cx="580177" cy="90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1B00C43C-C2A8-02AF-E612-64A32A563DB4}"/>
              </a:ext>
            </a:extLst>
          </p:cNvPr>
          <p:cNvSpPr txBox="1"/>
          <p:nvPr/>
        </p:nvSpPr>
        <p:spPr>
          <a:xfrm>
            <a:off x="4572089" y="2542719"/>
            <a:ext cx="3047822" cy="830997"/>
          </a:xfrm>
          <a:prstGeom prst="rect">
            <a:avLst/>
          </a:prstGeom>
          <a:noFill/>
        </p:spPr>
        <p:txBody>
          <a:bodyPr wrap="none" rtlCol="0">
            <a:spAutoFit/>
          </a:bodyPr>
          <a:lstStyle/>
          <a:p>
            <a:r>
              <a:rPr lang="en-US" sz="1600" dirty="0"/>
              <a:t>- Domain setup will be based </a:t>
            </a:r>
            <a:br>
              <a:rPr lang="en-US" sz="1600" dirty="0"/>
            </a:br>
            <a:r>
              <a:rPr lang="en-US" sz="1600" dirty="0"/>
              <a:t>form inputs.  We will walk through</a:t>
            </a:r>
            <a:br>
              <a:rPr lang="en-US" sz="1600" dirty="0"/>
            </a:br>
            <a:r>
              <a:rPr lang="en-US" sz="1600" dirty="0"/>
              <a:t>the form in the following slides.</a:t>
            </a:r>
          </a:p>
        </p:txBody>
      </p:sp>
      <p:sp>
        <p:nvSpPr>
          <p:cNvPr id="12" name="TextBox 11">
            <a:extLst>
              <a:ext uri="{FF2B5EF4-FFF2-40B4-BE49-F238E27FC236}">
                <a16:creationId xmlns:a16="http://schemas.microsoft.com/office/drawing/2014/main" id="{A253C05C-B909-6BF3-FE68-9C8E618A7F17}"/>
              </a:ext>
            </a:extLst>
          </p:cNvPr>
          <p:cNvSpPr txBox="1"/>
          <p:nvPr/>
        </p:nvSpPr>
        <p:spPr>
          <a:xfrm>
            <a:off x="10130036" y="1480889"/>
            <a:ext cx="1977529" cy="1477328"/>
          </a:xfrm>
          <a:prstGeom prst="rect">
            <a:avLst/>
          </a:prstGeom>
          <a:noFill/>
        </p:spPr>
        <p:txBody>
          <a:bodyPr wrap="none" rtlCol="0">
            <a:spAutoFit/>
          </a:bodyPr>
          <a:lstStyle/>
          <a:p>
            <a:r>
              <a:rPr lang="en-US" dirty="0"/>
              <a:t>- Odds are you will </a:t>
            </a:r>
            <a:br>
              <a:rPr lang="en-US" dirty="0"/>
            </a:br>
            <a:r>
              <a:rPr lang="en-US" dirty="0"/>
              <a:t>need to manage </a:t>
            </a:r>
            <a:br>
              <a:rPr lang="en-US" dirty="0"/>
            </a:br>
            <a:r>
              <a:rPr lang="en-US" dirty="0"/>
              <a:t>the request at </a:t>
            </a:r>
            <a:br>
              <a:rPr lang="en-US" dirty="0"/>
            </a:br>
            <a:r>
              <a:rPr lang="en-US" dirty="0"/>
              <a:t>some point after </a:t>
            </a:r>
            <a:br>
              <a:rPr lang="en-US" dirty="0"/>
            </a:br>
            <a:r>
              <a:rPr lang="en-US" dirty="0"/>
              <a:t>setup</a:t>
            </a:r>
          </a:p>
        </p:txBody>
      </p:sp>
    </p:spTree>
    <p:extLst>
      <p:ext uri="{BB962C8B-B14F-4D97-AF65-F5344CB8AC3E}">
        <p14:creationId xmlns:p14="http://schemas.microsoft.com/office/powerpoint/2010/main" val="1249569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C2EC8-0EA3-5DEC-BC70-6DD7EB5EC7AC}"/>
              </a:ext>
            </a:extLst>
          </p:cNvPr>
          <p:cNvSpPr>
            <a:spLocks noGrp="1"/>
          </p:cNvSpPr>
          <p:nvPr>
            <p:ph type="title"/>
          </p:nvPr>
        </p:nvSpPr>
        <p:spPr/>
        <p:txBody>
          <a:bodyPr/>
          <a:lstStyle/>
          <a:p>
            <a:r>
              <a:rPr lang="en-US" dirty="0"/>
              <a:t>Using the Nirvana Sleep Study for illustration</a:t>
            </a:r>
          </a:p>
        </p:txBody>
      </p:sp>
      <p:sp>
        <p:nvSpPr>
          <p:cNvPr id="3" name="Content Placeholder 2">
            <a:extLst>
              <a:ext uri="{FF2B5EF4-FFF2-40B4-BE49-F238E27FC236}">
                <a16:creationId xmlns:a16="http://schemas.microsoft.com/office/drawing/2014/main" id="{516ED9B7-3F8A-7E4C-54DA-021AF66B0867}"/>
              </a:ext>
            </a:extLst>
          </p:cNvPr>
          <p:cNvSpPr>
            <a:spLocks noGrp="1"/>
          </p:cNvSpPr>
          <p:nvPr>
            <p:ph idx="1"/>
          </p:nvPr>
        </p:nvSpPr>
        <p:spPr/>
        <p:txBody>
          <a:bodyPr/>
          <a:lstStyle/>
          <a:p>
            <a:r>
              <a:rPr lang="en-US" dirty="0"/>
              <a:t>Team wanted to purchase nirvanaclinicalstudy.com</a:t>
            </a:r>
          </a:p>
          <a:p>
            <a:r>
              <a:rPr lang="en-US" dirty="0"/>
              <a:t>The domain was to be used as a novelty link for study branded material and would send users to vendor </a:t>
            </a:r>
            <a:r>
              <a:rPr lang="en-US" dirty="0" err="1"/>
              <a:t>Probando’s</a:t>
            </a:r>
            <a:r>
              <a:rPr lang="en-US" dirty="0"/>
              <a:t> curated search page showing the Nirvana trial</a:t>
            </a:r>
          </a:p>
          <a:p>
            <a:r>
              <a:rPr lang="en-US" dirty="0"/>
              <a:t>Technically speaking, Bayer </a:t>
            </a:r>
            <a:r>
              <a:rPr lang="en-US" i="1" dirty="0"/>
              <a:t>bought/registered </a:t>
            </a:r>
            <a:r>
              <a:rPr lang="en-US" dirty="0"/>
              <a:t>the domain with a </a:t>
            </a:r>
            <a:r>
              <a:rPr lang="en-US" i="1" dirty="0"/>
              <a:t>registrar</a:t>
            </a:r>
            <a:r>
              <a:rPr lang="en-US" dirty="0"/>
              <a:t> (like GoDaddy), and </a:t>
            </a:r>
            <a:r>
              <a:rPr lang="en-US" i="1" dirty="0"/>
              <a:t>redirected</a:t>
            </a:r>
            <a:r>
              <a:rPr lang="en-US" dirty="0"/>
              <a:t> users to the Probando curated search page</a:t>
            </a:r>
          </a:p>
          <a:p>
            <a:r>
              <a:rPr lang="en-US" dirty="0"/>
              <a:t>Let’s see how that is done…</a:t>
            </a:r>
          </a:p>
        </p:txBody>
      </p:sp>
    </p:spTree>
    <p:extLst>
      <p:ext uri="{BB962C8B-B14F-4D97-AF65-F5344CB8AC3E}">
        <p14:creationId xmlns:p14="http://schemas.microsoft.com/office/powerpoint/2010/main" val="1307288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5EAFE-D618-BB8D-B464-7C325176CA6C}"/>
              </a:ext>
            </a:extLst>
          </p:cNvPr>
          <p:cNvSpPr>
            <a:spLocks noGrp="1"/>
          </p:cNvSpPr>
          <p:nvPr>
            <p:ph type="title"/>
          </p:nvPr>
        </p:nvSpPr>
        <p:spPr/>
        <p:txBody>
          <a:bodyPr/>
          <a:lstStyle/>
          <a:p>
            <a:r>
              <a:rPr lang="en-US" dirty="0"/>
              <a:t>Resource Location</a:t>
            </a:r>
          </a:p>
        </p:txBody>
      </p:sp>
      <p:sp>
        <p:nvSpPr>
          <p:cNvPr id="3" name="Content Placeholder 2">
            <a:extLst>
              <a:ext uri="{FF2B5EF4-FFF2-40B4-BE49-F238E27FC236}">
                <a16:creationId xmlns:a16="http://schemas.microsoft.com/office/drawing/2014/main" id="{2CBC2712-3754-8C41-F267-337596564E59}"/>
              </a:ext>
            </a:extLst>
          </p:cNvPr>
          <p:cNvSpPr>
            <a:spLocks noGrp="1"/>
          </p:cNvSpPr>
          <p:nvPr>
            <p:ph idx="1"/>
          </p:nvPr>
        </p:nvSpPr>
        <p:spPr/>
        <p:txBody>
          <a:bodyPr/>
          <a:lstStyle/>
          <a:p>
            <a:r>
              <a:rPr lang="en-US" dirty="0"/>
              <a:t>MIRA Information</a:t>
            </a:r>
          </a:p>
          <a:p>
            <a:pPr lvl="1"/>
            <a:r>
              <a:rPr lang="en-US" dirty="0"/>
              <a:t>Go to go/IT4u and search for “MIRA Domain”</a:t>
            </a:r>
          </a:p>
          <a:p>
            <a:pPr lvl="1"/>
            <a:r>
              <a:rPr lang="en-US" dirty="0"/>
              <a:t>This will show you all the pages for managing a domain with MIRA.</a:t>
            </a:r>
          </a:p>
          <a:p>
            <a:pPr lvl="1"/>
            <a:r>
              <a:rPr lang="en-US" dirty="0"/>
              <a:t>There’s a lot</a:t>
            </a:r>
          </a:p>
          <a:p>
            <a:r>
              <a:rPr lang="en-US" dirty="0"/>
              <a:t>New Domain Asset Creation (buying a domain address)</a:t>
            </a:r>
          </a:p>
          <a:p>
            <a:pPr lvl="1"/>
            <a:r>
              <a:rPr lang="en-US" dirty="0"/>
              <a:t>In the go/IT4u, search for “New domain asset creation”</a:t>
            </a:r>
          </a:p>
        </p:txBody>
      </p:sp>
      <p:pic>
        <p:nvPicPr>
          <p:cNvPr id="5" name="Picture 4">
            <a:extLst>
              <a:ext uri="{FF2B5EF4-FFF2-40B4-BE49-F238E27FC236}">
                <a16:creationId xmlns:a16="http://schemas.microsoft.com/office/drawing/2014/main" id="{E597C66A-DCB4-9423-7BD3-6C49E78E5C51}"/>
              </a:ext>
            </a:extLst>
          </p:cNvPr>
          <p:cNvPicPr>
            <a:picLocks noChangeAspect="1"/>
          </p:cNvPicPr>
          <p:nvPr/>
        </p:nvPicPr>
        <p:blipFill>
          <a:blip r:embed="rId2"/>
          <a:stretch>
            <a:fillRect/>
          </a:stretch>
        </p:blipFill>
        <p:spPr>
          <a:xfrm>
            <a:off x="3195543" y="4282331"/>
            <a:ext cx="7430537" cy="2095792"/>
          </a:xfrm>
          <a:prstGeom prst="rect">
            <a:avLst/>
          </a:prstGeom>
        </p:spPr>
      </p:pic>
      <p:sp>
        <p:nvSpPr>
          <p:cNvPr id="6" name="TextBox 5">
            <a:extLst>
              <a:ext uri="{FF2B5EF4-FFF2-40B4-BE49-F238E27FC236}">
                <a16:creationId xmlns:a16="http://schemas.microsoft.com/office/drawing/2014/main" id="{818259CF-DF3D-DE9C-6B8C-42D9243E3448}"/>
              </a:ext>
            </a:extLst>
          </p:cNvPr>
          <p:cNvSpPr txBox="1"/>
          <p:nvPr/>
        </p:nvSpPr>
        <p:spPr>
          <a:xfrm>
            <a:off x="1383252" y="5330227"/>
            <a:ext cx="1812291" cy="369332"/>
          </a:xfrm>
          <a:prstGeom prst="rect">
            <a:avLst/>
          </a:prstGeom>
          <a:solidFill>
            <a:schemeClr val="accent4"/>
          </a:solidFill>
        </p:spPr>
        <p:txBody>
          <a:bodyPr wrap="none" rtlCol="0">
            <a:spAutoFit/>
          </a:bodyPr>
          <a:lstStyle/>
          <a:p>
            <a:r>
              <a:rPr lang="en-US" dirty="0"/>
              <a:t>Select this option</a:t>
            </a:r>
          </a:p>
        </p:txBody>
      </p:sp>
    </p:spTree>
    <p:extLst>
      <p:ext uri="{BB962C8B-B14F-4D97-AF65-F5344CB8AC3E}">
        <p14:creationId xmlns:p14="http://schemas.microsoft.com/office/powerpoint/2010/main" val="3226918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6A0EF40-0577-0E11-D63D-1101C4B3D8FF}"/>
              </a:ext>
            </a:extLst>
          </p:cNvPr>
          <p:cNvSpPr txBox="1"/>
          <p:nvPr/>
        </p:nvSpPr>
        <p:spPr>
          <a:xfrm>
            <a:off x="122995" y="989245"/>
            <a:ext cx="6282350" cy="5262979"/>
          </a:xfrm>
          <a:prstGeom prst="rect">
            <a:avLst/>
          </a:prstGeom>
          <a:noFill/>
        </p:spPr>
        <p:txBody>
          <a:bodyPr wrap="square" rtlCol="0">
            <a:spAutoFit/>
          </a:bodyPr>
          <a:lstStyle/>
          <a:p>
            <a:r>
              <a:rPr lang="en-US" sz="1200" u="sng" dirty="0"/>
              <a:t>Fields to be filled in</a:t>
            </a:r>
          </a:p>
          <a:p>
            <a:r>
              <a:rPr lang="en-US" sz="1200" b="1" dirty="0"/>
              <a:t>Subdomain: </a:t>
            </a:r>
            <a:r>
              <a:rPr lang="en-US" sz="1200" dirty="0"/>
              <a:t>the part of the web address that comes BEFORE the “root” domain address.</a:t>
            </a:r>
            <a:endParaRPr lang="en-US" sz="1200" b="1" dirty="0"/>
          </a:p>
          <a:p>
            <a:r>
              <a:rPr lang="en-US" sz="1200" dirty="0"/>
              <a:t>If you’ll be using a sub-domain (e.g. </a:t>
            </a:r>
            <a:r>
              <a:rPr lang="en-US" sz="1200" b="1" i="1" u="sng" dirty="0"/>
              <a:t>prescreen</a:t>
            </a:r>
            <a:r>
              <a:rPr lang="en-US" sz="1200" i="1" dirty="0"/>
              <a:t>.NirvanaClinicalStudy.com</a:t>
            </a:r>
            <a:r>
              <a:rPr lang="en-US" sz="1200" dirty="0"/>
              <a:t>) – only need to type “prescreen” in the field.  Subdomains are mainly used to define hierarchy and site structure and could also be used for technical or SEO reasons.</a:t>
            </a:r>
          </a:p>
          <a:p>
            <a:r>
              <a:rPr lang="en-US" sz="1200" dirty="0"/>
              <a:t>Most of the time you won’t be using a sub-domain (leave it blank) unless the vendor has a specific reason to need it.</a:t>
            </a:r>
          </a:p>
          <a:p>
            <a:r>
              <a:rPr lang="en-US" sz="1200" i="1" dirty="0"/>
              <a:t> </a:t>
            </a:r>
            <a:endParaRPr lang="en-US" sz="1200" b="1" i="1" dirty="0"/>
          </a:p>
          <a:p>
            <a:r>
              <a:rPr lang="en-US" sz="1200" b="1" dirty="0"/>
              <a:t>*</a:t>
            </a:r>
            <a:r>
              <a:rPr lang="en-US" sz="1200" b="1" dirty="0" err="1"/>
              <a:t>Rootdomain</a:t>
            </a:r>
            <a:r>
              <a:rPr lang="en-US" sz="1200" b="1" dirty="0"/>
              <a:t>: </a:t>
            </a:r>
            <a:r>
              <a:rPr lang="en-US" sz="1200" dirty="0"/>
              <a:t>the actual name of the website address</a:t>
            </a:r>
          </a:p>
          <a:p>
            <a:r>
              <a:rPr lang="en-US" sz="1200" dirty="0"/>
              <a:t>In our case, the root domain is: </a:t>
            </a:r>
            <a:r>
              <a:rPr lang="en-US" sz="1200" b="1" dirty="0" err="1"/>
              <a:t>NirvanaClinicalStudy</a:t>
            </a:r>
            <a:r>
              <a:rPr lang="en-US" sz="1200" dirty="0"/>
              <a:t> (capitals don’t matter.  Fun fact, this style of naming is called ‘Pascal Case’.  Each word is capitalized for easy reading.  Not to be mistaken with Camel Case where each word EXCEPT the first is capitalized. E.g. </a:t>
            </a:r>
            <a:r>
              <a:rPr lang="en-US" sz="1200" dirty="0" err="1"/>
              <a:t>nirvanaClinicalStudy</a:t>
            </a:r>
            <a:r>
              <a:rPr lang="en-US" sz="1200" dirty="0"/>
              <a:t>)</a:t>
            </a:r>
          </a:p>
          <a:p>
            <a:endParaRPr lang="en-US" sz="1200" b="1" dirty="0"/>
          </a:p>
          <a:p>
            <a:r>
              <a:rPr lang="en-US" sz="1200" b="1" dirty="0"/>
              <a:t>*TLD: </a:t>
            </a:r>
            <a:r>
              <a:rPr lang="en-US" sz="1200" dirty="0"/>
              <a:t>Top Level Domain (is it .com, .ca, </a:t>
            </a:r>
            <a:r>
              <a:rPr lang="en-US" sz="1200" dirty="0" err="1"/>
              <a:t>.net</a:t>
            </a:r>
            <a:r>
              <a:rPr lang="en-US" sz="1200" dirty="0"/>
              <a:t>, .org, etc.) – search “com” in the field.  Choose “com” in the drop-down.</a:t>
            </a:r>
          </a:p>
          <a:p>
            <a:r>
              <a:rPr lang="en-US" sz="1200" dirty="0"/>
              <a:t>You will 99.9% of the time use a ‘</a:t>
            </a:r>
            <a:r>
              <a:rPr lang="en-US" sz="1200" b="1" dirty="0"/>
              <a:t>.com</a:t>
            </a:r>
            <a:r>
              <a:rPr lang="en-US" sz="1200" dirty="0"/>
              <a:t>’ for trial websites as there are standardized internet protocols associated with all the options.  The .com will 100% be applicable, every time.  The OFF chance you are working with an advocacy partner or charity to support the trial website, you MAY (rare cases) be allowed to use .org.  This could be a legal decision that you will need approval to register a ‘.org’ TLD.  </a:t>
            </a:r>
          </a:p>
          <a:p>
            <a:endParaRPr lang="en-US" sz="1200" dirty="0"/>
          </a:p>
          <a:p>
            <a:r>
              <a:rPr lang="en-US" sz="1200" b="1" dirty="0"/>
              <a:t>*Name:</a:t>
            </a:r>
            <a:r>
              <a:rPr lang="en-US" sz="1200" dirty="0"/>
              <a:t> This is an auto-generated field that shows you what your website address will look like.  If it doesn’t look right (</a:t>
            </a:r>
            <a:r>
              <a:rPr lang="en-US" sz="1200" dirty="0" err="1"/>
              <a:t>i.e</a:t>
            </a:r>
            <a:r>
              <a:rPr lang="en-US" sz="1200" dirty="0"/>
              <a:t> you spelled something wrong), go back and fix it now.  IT does not love when you create a wrongly spelled domain request.</a:t>
            </a:r>
          </a:p>
          <a:p>
            <a:endParaRPr lang="en-US" sz="1200" b="1" dirty="0"/>
          </a:p>
          <a:p>
            <a:r>
              <a:rPr lang="en-US" sz="1200" b="1" dirty="0"/>
              <a:t>*Business Owner &amp; Business Owner Deputy</a:t>
            </a:r>
            <a:r>
              <a:rPr lang="en-US" sz="1200" dirty="0"/>
              <a:t>: Who is the registered owner and backup (inside Bayer) of the website/domain.  You can search by name or CWID.  Business Owner Deputy is not a required field, although it is good practice to have a backup.</a:t>
            </a:r>
            <a:endParaRPr lang="en-US" sz="1200" b="1" dirty="0"/>
          </a:p>
        </p:txBody>
      </p:sp>
      <p:sp>
        <p:nvSpPr>
          <p:cNvPr id="5" name="TextBox 4">
            <a:extLst>
              <a:ext uri="{FF2B5EF4-FFF2-40B4-BE49-F238E27FC236}">
                <a16:creationId xmlns:a16="http://schemas.microsoft.com/office/drawing/2014/main" id="{7B187850-13A9-DDBA-643F-239AB640C805}"/>
              </a:ext>
            </a:extLst>
          </p:cNvPr>
          <p:cNvSpPr txBox="1"/>
          <p:nvPr/>
        </p:nvSpPr>
        <p:spPr>
          <a:xfrm>
            <a:off x="142477" y="388936"/>
            <a:ext cx="4235262" cy="369332"/>
          </a:xfrm>
          <a:prstGeom prst="rect">
            <a:avLst/>
          </a:prstGeom>
          <a:noFill/>
        </p:spPr>
        <p:txBody>
          <a:bodyPr wrap="none" rtlCol="0">
            <a:spAutoFit/>
          </a:bodyPr>
          <a:lstStyle/>
          <a:p>
            <a:r>
              <a:rPr lang="en-US" dirty="0"/>
              <a:t>Using Nirvana trial for illustrative purposes</a:t>
            </a:r>
          </a:p>
        </p:txBody>
      </p:sp>
      <p:sp>
        <p:nvSpPr>
          <p:cNvPr id="6" name="TextBox 5">
            <a:extLst>
              <a:ext uri="{FF2B5EF4-FFF2-40B4-BE49-F238E27FC236}">
                <a16:creationId xmlns:a16="http://schemas.microsoft.com/office/drawing/2014/main" id="{5CE951A5-D0B8-E7BE-4AA5-5853C99E0075}"/>
              </a:ext>
            </a:extLst>
          </p:cNvPr>
          <p:cNvSpPr txBox="1"/>
          <p:nvPr/>
        </p:nvSpPr>
        <p:spPr>
          <a:xfrm>
            <a:off x="9189176" y="140805"/>
            <a:ext cx="1464440" cy="369332"/>
          </a:xfrm>
          <a:prstGeom prst="rect">
            <a:avLst/>
          </a:prstGeom>
          <a:noFill/>
        </p:spPr>
        <p:txBody>
          <a:bodyPr wrap="none" rtlCol="0">
            <a:spAutoFit/>
          </a:bodyPr>
          <a:lstStyle/>
          <a:p>
            <a:r>
              <a:rPr lang="en-US" dirty="0"/>
              <a:t>Steps So Far…</a:t>
            </a:r>
          </a:p>
        </p:txBody>
      </p:sp>
      <p:pic>
        <p:nvPicPr>
          <p:cNvPr id="8" name="Picture 7">
            <a:extLst>
              <a:ext uri="{FF2B5EF4-FFF2-40B4-BE49-F238E27FC236}">
                <a16:creationId xmlns:a16="http://schemas.microsoft.com/office/drawing/2014/main" id="{CB64FCCD-C5CE-1C5A-A2DD-54F1042D89AD}"/>
              </a:ext>
            </a:extLst>
          </p:cNvPr>
          <p:cNvPicPr>
            <a:picLocks noChangeAspect="1"/>
          </p:cNvPicPr>
          <p:nvPr/>
        </p:nvPicPr>
        <p:blipFill>
          <a:blip r:embed="rId2"/>
          <a:stretch>
            <a:fillRect/>
          </a:stretch>
        </p:blipFill>
        <p:spPr>
          <a:xfrm>
            <a:off x="6847364" y="1228977"/>
            <a:ext cx="5344636" cy="4651428"/>
          </a:xfrm>
          <a:prstGeom prst="rect">
            <a:avLst/>
          </a:prstGeom>
        </p:spPr>
      </p:pic>
      <p:cxnSp>
        <p:nvCxnSpPr>
          <p:cNvPr id="10" name="Straight Arrow Connector 9">
            <a:extLst>
              <a:ext uri="{FF2B5EF4-FFF2-40B4-BE49-F238E27FC236}">
                <a16:creationId xmlns:a16="http://schemas.microsoft.com/office/drawing/2014/main" id="{18793623-E510-2D3F-FAC1-37199BA01BCB}"/>
              </a:ext>
            </a:extLst>
          </p:cNvPr>
          <p:cNvCxnSpPr>
            <a:cxnSpLocks/>
          </p:cNvCxnSpPr>
          <p:nvPr/>
        </p:nvCxnSpPr>
        <p:spPr>
          <a:xfrm>
            <a:off x="6264998" y="1748437"/>
            <a:ext cx="751438" cy="23176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B847AFF-4E1C-606B-F412-FA0BEA0F2DBF}"/>
              </a:ext>
            </a:extLst>
          </p:cNvPr>
          <p:cNvCxnSpPr>
            <a:cxnSpLocks/>
          </p:cNvCxnSpPr>
          <p:nvPr/>
        </p:nvCxnSpPr>
        <p:spPr>
          <a:xfrm>
            <a:off x="6264998" y="2987644"/>
            <a:ext cx="751438" cy="15662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408B28D-2173-FD7B-895C-4E232EA30082}"/>
              </a:ext>
            </a:extLst>
          </p:cNvPr>
          <p:cNvCxnSpPr>
            <a:cxnSpLocks/>
          </p:cNvCxnSpPr>
          <p:nvPr/>
        </p:nvCxnSpPr>
        <p:spPr>
          <a:xfrm>
            <a:off x="6405345" y="4242631"/>
            <a:ext cx="606582" cy="7516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1458306-4F89-95D2-0203-E22423892ABD}"/>
              </a:ext>
            </a:extLst>
          </p:cNvPr>
          <p:cNvCxnSpPr>
            <a:cxnSpLocks/>
          </p:cNvCxnSpPr>
          <p:nvPr/>
        </p:nvCxnSpPr>
        <p:spPr>
          <a:xfrm>
            <a:off x="6265278" y="5098566"/>
            <a:ext cx="751438" cy="3358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37038BFE-191C-D8B3-A83F-ED3509127530}"/>
              </a:ext>
            </a:extLst>
          </p:cNvPr>
          <p:cNvPicPr>
            <a:picLocks noChangeAspect="1"/>
          </p:cNvPicPr>
          <p:nvPr/>
        </p:nvPicPr>
        <p:blipFill>
          <a:blip r:embed="rId3"/>
          <a:stretch>
            <a:fillRect/>
          </a:stretch>
        </p:blipFill>
        <p:spPr>
          <a:xfrm>
            <a:off x="6874797" y="5853912"/>
            <a:ext cx="5344636" cy="924365"/>
          </a:xfrm>
          <a:prstGeom prst="rect">
            <a:avLst/>
          </a:prstGeom>
        </p:spPr>
      </p:pic>
      <p:cxnSp>
        <p:nvCxnSpPr>
          <p:cNvPr id="23" name="Straight Arrow Connector 22">
            <a:extLst>
              <a:ext uri="{FF2B5EF4-FFF2-40B4-BE49-F238E27FC236}">
                <a16:creationId xmlns:a16="http://schemas.microsoft.com/office/drawing/2014/main" id="{6D2D53E4-64C0-70DA-720D-208F5FAE0F5F}"/>
              </a:ext>
            </a:extLst>
          </p:cNvPr>
          <p:cNvCxnSpPr>
            <a:cxnSpLocks/>
          </p:cNvCxnSpPr>
          <p:nvPr/>
        </p:nvCxnSpPr>
        <p:spPr>
          <a:xfrm>
            <a:off x="6355159" y="5880405"/>
            <a:ext cx="660903" cy="154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10FD08D6-6F66-AF7A-19AA-3A22E835FEF6}"/>
              </a:ext>
            </a:extLst>
          </p:cNvPr>
          <p:cNvCxnSpPr>
            <a:cxnSpLocks/>
          </p:cNvCxnSpPr>
          <p:nvPr/>
        </p:nvCxnSpPr>
        <p:spPr>
          <a:xfrm>
            <a:off x="6331354" y="5906898"/>
            <a:ext cx="675265" cy="4091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9" name="Picture 28">
            <a:extLst>
              <a:ext uri="{FF2B5EF4-FFF2-40B4-BE49-F238E27FC236}">
                <a16:creationId xmlns:a16="http://schemas.microsoft.com/office/drawing/2014/main" id="{79D9EFB4-7955-F0D9-95B2-28290280FD64}"/>
              </a:ext>
            </a:extLst>
          </p:cNvPr>
          <p:cNvPicPr>
            <a:picLocks noChangeAspect="1"/>
          </p:cNvPicPr>
          <p:nvPr/>
        </p:nvPicPr>
        <p:blipFill>
          <a:blip r:embed="rId4"/>
          <a:stretch>
            <a:fillRect/>
          </a:stretch>
        </p:blipFill>
        <p:spPr>
          <a:xfrm>
            <a:off x="6767465" y="593328"/>
            <a:ext cx="5282058" cy="531331"/>
          </a:xfrm>
          <a:prstGeom prst="rect">
            <a:avLst/>
          </a:prstGeom>
        </p:spPr>
      </p:pic>
    </p:spTree>
    <p:extLst>
      <p:ext uri="{BB962C8B-B14F-4D97-AF65-F5344CB8AC3E}">
        <p14:creationId xmlns:p14="http://schemas.microsoft.com/office/powerpoint/2010/main" val="166106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1976175-709B-A516-F752-E2EB6056A60F}"/>
              </a:ext>
            </a:extLst>
          </p:cNvPr>
          <p:cNvPicPr>
            <a:picLocks noChangeAspect="1"/>
          </p:cNvPicPr>
          <p:nvPr/>
        </p:nvPicPr>
        <p:blipFill>
          <a:blip r:embed="rId2"/>
          <a:stretch>
            <a:fillRect/>
          </a:stretch>
        </p:blipFill>
        <p:spPr>
          <a:xfrm>
            <a:off x="6891822" y="1956808"/>
            <a:ext cx="5300177" cy="3489333"/>
          </a:xfrm>
          <a:prstGeom prst="rect">
            <a:avLst/>
          </a:prstGeom>
        </p:spPr>
      </p:pic>
      <p:sp>
        <p:nvSpPr>
          <p:cNvPr id="4" name="TextBox 3">
            <a:extLst>
              <a:ext uri="{FF2B5EF4-FFF2-40B4-BE49-F238E27FC236}">
                <a16:creationId xmlns:a16="http://schemas.microsoft.com/office/drawing/2014/main" id="{66A0EF40-0577-0E11-D63D-1101C4B3D8FF}"/>
              </a:ext>
            </a:extLst>
          </p:cNvPr>
          <p:cNvSpPr txBox="1"/>
          <p:nvPr/>
        </p:nvSpPr>
        <p:spPr>
          <a:xfrm>
            <a:off x="122994" y="989245"/>
            <a:ext cx="6350957" cy="5447645"/>
          </a:xfrm>
          <a:prstGeom prst="rect">
            <a:avLst/>
          </a:prstGeom>
          <a:noFill/>
        </p:spPr>
        <p:txBody>
          <a:bodyPr wrap="square" rtlCol="0">
            <a:spAutoFit/>
          </a:bodyPr>
          <a:lstStyle/>
          <a:p>
            <a:r>
              <a:rPr lang="en-US" sz="1200" u="sng" dirty="0"/>
              <a:t>Fields to be filled in</a:t>
            </a:r>
          </a:p>
          <a:p>
            <a:r>
              <a:rPr lang="en-US" sz="1200" b="1" dirty="0"/>
              <a:t>*Division / Enabling Function (EF): </a:t>
            </a:r>
            <a:r>
              <a:rPr lang="en-US" sz="1200" dirty="0"/>
              <a:t>This field effectively places the domain inside a division portfolio.  </a:t>
            </a:r>
          </a:p>
          <a:p>
            <a:r>
              <a:rPr lang="en-US" sz="1200" dirty="0"/>
              <a:t>The options are CH-Consumer Health, CS-Crop Science, EF-Enabling Function, PH-Pharma. I have always chosen Pharma as the work done falls under the pharmaceuticals division.</a:t>
            </a:r>
          </a:p>
          <a:p>
            <a:endParaRPr lang="en-US" sz="1200" b="1" dirty="0"/>
          </a:p>
          <a:p>
            <a:r>
              <a:rPr lang="en-US" sz="1200" dirty="0"/>
              <a:t>*</a:t>
            </a:r>
            <a:r>
              <a:rPr lang="en-US" sz="1200" b="1" dirty="0"/>
              <a:t>Usage Category: </a:t>
            </a:r>
            <a:r>
              <a:rPr lang="en-US" sz="1200" dirty="0"/>
              <a:t>There are multiple options, but we always choose “</a:t>
            </a:r>
            <a:r>
              <a:rPr lang="en-US" sz="1200" b="1" dirty="0"/>
              <a:t>R&amp;D, Study Website</a:t>
            </a:r>
            <a:r>
              <a:rPr lang="en-US" sz="1200" dirty="0"/>
              <a:t>”.</a:t>
            </a:r>
          </a:p>
          <a:p>
            <a:endParaRPr lang="en-US" sz="1200" dirty="0"/>
          </a:p>
          <a:p>
            <a:r>
              <a:rPr lang="en-US" sz="1200" b="1" dirty="0"/>
              <a:t>*Domain Portfolio: </a:t>
            </a:r>
            <a:r>
              <a:rPr lang="en-US" sz="1200" dirty="0"/>
              <a:t>This creates a specific entry in the divisional portfolio.  If you pick something that doesn’t match the Division / Enabling Function, IT will question you once the ticket gets created.  You can check with the study team if they want it categorized under the therapeutic nuclei, or R&amp;D.  You won’t be questioned if you always choose “</a:t>
            </a:r>
            <a:r>
              <a:rPr lang="en-US" sz="1200" b="1" dirty="0"/>
              <a:t>PH-DM-R&amp;D</a:t>
            </a:r>
            <a:r>
              <a:rPr lang="en-US" sz="1200" dirty="0"/>
              <a:t>”.  In the case where the IPT wants to use the domain after the trial finishes, you would select </a:t>
            </a:r>
            <a:r>
              <a:rPr lang="en-US" sz="1200" b="1" i="1" dirty="0"/>
              <a:t>PH-DM-Women’s Health</a:t>
            </a:r>
            <a:r>
              <a:rPr lang="en-US" sz="1200" dirty="0"/>
              <a:t>, in this example.</a:t>
            </a:r>
          </a:p>
          <a:p>
            <a:endParaRPr lang="en-US" sz="1200" b="1" dirty="0"/>
          </a:p>
          <a:p>
            <a:r>
              <a:rPr lang="en-US" sz="1200" b="1" dirty="0"/>
              <a:t>*Branded Content: </a:t>
            </a:r>
            <a:r>
              <a:rPr lang="en-US" sz="1200" dirty="0"/>
              <a:t>I’ve selected both options here on various projects (this is before the form was updated with logic).  Logistically now, when you select PH in the Division/Enabling Function field, </a:t>
            </a:r>
            <a:r>
              <a:rPr lang="en-US" sz="1200" b="1" dirty="0"/>
              <a:t>Branded</a:t>
            </a:r>
            <a:r>
              <a:rPr lang="en-US" sz="1200" dirty="0"/>
              <a:t> will auto-populate and you cannot change it.  </a:t>
            </a:r>
          </a:p>
          <a:p>
            <a:endParaRPr lang="en-US" sz="1200" dirty="0"/>
          </a:p>
          <a:p>
            <a:r>
              <a:rPr lang="en-US" sz="1200" b="1" dirty="0"/>
              <a:t>*Brands: </a:t>
            </a:r>
            <a:r>
              <a:rPr lang="en-US" sz="1200" dirty="0"/>
              <a:t>Type in the asset the trial is specific to.  If no name has been given to the asset yet, use the BAY number.</a:t>
            </a:r>
            <a:endParaRPr lang="en-US" sz="1200" b="1" dirty="0"/>
          </a:p>
          <a:p>
            <a:endParaRPr lang="en-US" sz="1200" dirty="0"/>
          </a:p>
          <a:p>
            <a:r>
              <a:rPr lang="en-US" sz="1200" b="1" dirty="0"/>
              <a:t>*Intended Usage: </a:t>
            </a:r>
            <a:r>
              <a:rPr lang="en-US" sz="1200" dirty="0"/>
              <a:t>Basically explain to the higher ups what the domain/website is for.  </a:t>
            </a:r>
          </a:p>
          <a:p>
            <a:r>
              <a:rPr lang="en-US" sz="1200" dirty="0"/>
              <a:t>My typical rationale is: “</a:t>
            </a:r>
            <a:r>
              <a:rPr lang="en-US" sz="1200" b="1" dirty="0"/>
              <a:t>Domain/Website to be used for clinical trial </a:t>
            </a:r>
            <a:r>
              <a:rPr lang="en-US" sz="1200" b="1" dirty="0" err="1"/>
              <a:t>awareness,education,and</a:t>
            </a:r>
            <a:r>
              <a:rPr lang="en-US" sz="1200" b="1" dirty="0"/>
              <a:t> recruitment support</a:t>
            </a:r>
            <a:r>
              <a:rPr lang="en-US" sz="1200" dirty="0"/>
              <a:t>”.</a:t>
            </a:r>
          </a:p>
          <a:p>
            <a:endParaRPr lang="en-US" sz="1200" b="1" dirty="0"/>
          </a:p>
          <a:p>
            <a:r>
              <a:rPr lang="en-US" sz="1200" b="1" dirty="0"/>
              <a:t>*Domain Transfer: </a:t>
            </a:r>
            <a:r>
              <a:rPr lang="en-US" sz="1200" dirty="0"/>
              <a:t>If you need to transfer a domain, ask me or IT for support.  But to start a new domain, </a:t>
            </a:r>
            <a:r>
              <a:rPr lang="en-US" sz="1200" b="1" dirty="0"/>
              <a:t>No</a:t>
            </a:r>
            <a:r>
              <a:rPr lang="en-US" sz="1200" dirty="0"/>
              <a:t> will always be selected.</a:t>
            </a:r>
            <a:endParaRPr lang="en-US" sz="1200" b="1" dirty="0"/>
          </a:p>
          <a:p>
            <a:endParaRPr lang="en-US" sz="1200" b="1" dirty="0"/>
          </a:p>
        </p:txBody>
      </p:sp>
      <p:sp>
        <p:nvSpPr>
          <p:cNvPr id="5" name="TextBox 4">
            <a:extLst>
              <a:ext uri="{FF2B5EF4-FFF2-40B4-BE49-F238E27FC236}">
                <a16:creationId xmlns:a16="http://schemas.microsoft.com/office/drawing/2014/main" id="{7B187850-13A9-DDBA-643F-239AB640C805}"/>
              </a:ext>
            </a:extLst>
          </p:cNvPr>
          <p:cNvSpPr txBox="1"/>
          <p:nvPr/>
        </p:nvSpPr>
        <p:spPr>
          <a:xfrm>
            <a:off x="142477" y="388936"/>
            <a:ext cx="4235262" cy="369332"/>
          </a:xfrm>
          <a:prstGeom prst="rect">
            <a:avLst/>
          </a:prstGeom>
          <a:noFill/>
        </p:spPr>
        <p:txBody>
          <a:bodyPr wrap="none" rtlCol="0">
            <a:spAutoFit/>
          </a:bodyPr>
          <a:lstStyle/>
          <a:p>
            <a:r>
              <a:rPr lang="en-US" dirty="0"/>
              <a:t>Using Nirvana trial for illustrative purposes</a:t>
            </a:r>
          </a:p>
        </p:txBody>
      </p:sp>
      <p:sp>
        <p:nvSpPr>
          <p:cNvPr id="6" name="TextBox 5">
            <a:extLst>
              <a:ext uri="{FF2B5EF4-FFF2-40B4-BE49-F238E27FC236}">
                <a16:creationId xmlns:a16="http://schemas.microsoft.com/office/drawing/2014/main" id="{5CE951A5-D0B8-E7BE-4AA5-5853C99E0075}"/>
              </a:ext>
            </a:extLst>
          </p:cNvPr>
          <p:cNvSpPr txBox="1"/>
          <p:nvPr/>
        </p:nvSpPr>
        <p:spPr>
          <a:xfrm>
            <a:off x="9189176" y="140805"/>
            <a:ext cx="1464440" cy="369332"/>
          </a:xfrm>
          <a:prstGeom prst="rect">
            <a:avLst/>
          </a:prstGeom>
          <a:noFill/>
        </p:spPr>
        <p:txBody>
          <a:bodyPr wrap="none" rtlCol="0">
            <a:spAutoFit/>
          </a:bodyPr>
          <a:lstStyle/>
          <a:p>
            <a:r>
              <a:rPr lang="en-US" dirty="0"/>
              <a:t>Steps So Far…</a:t>
            </a:r>
          </a:p>
        </p:txBody>
      </p:sp>
      <p:cxnSp>
        <p:nvCxnSpPr>
          <p:cNvPr id="14" name="Straight Arrow Connector 13">
            <a:extLst>
              <a:ext uri="{FF2B5EF4-FFF2-40B4-BE49-F238E27FC236}">
                <a16:creationId xmlns:a16="http://schemas.microsoft.com/office/drawing/2014/main" id="{B408B28D-2173-FD7B-895C-4E232EA30082}"/>
              </a:ext>
            </a:extLst>
          </p:cNvPr>
          <p:cNvCxnSpPr>
            <a:cxnSpLocks/>
          </p:cNvCxnSpPr>
          <p:nvPr/>
        </p:nvCxnSpPr>
        <p:spPr>
          <a:xfrm>
            <a:off x="6181344" y="2916765"/>
            <a:ext cx="817256" cy="1098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1458306-4F89-95D2-0203-E22423892ABD}"/>
              </a:ext>
            </a:extLst>
          </p:cNvPr>
          <p:cNvCxnSpPr>
            <a:cxnSpLocks/>
          </p:cNvCxnSpPr>
          <p:nvPr/>
        </p:nvCxnSpPr>
        <p:spPr>
          <a:xfrm flipV="1">
            <a:off x="6391746" y="3591714"/>
            <a:ext cx="606854" cy="3804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6D2D53E4-64C0-70DA-720D-208F5FAE0F5F}"/>
              </a:ext>
            </a:extLst>
          </p:cNvPr>
          <p:cNvCxnSpPr>
            <a:cxnSpLocks/>
          </p:cNvCxnSpPr>
          <p:nvPr/>
        </p:nvCxnSpPr>
        <p:spPr>
          <a:xfrm flipV="1">
            <a:off x="6185479" y="4024851"/>
            <a:ext cx="813121" cy="6605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10FD08D6-6F66-AF7A-19AA-3A22E835FEF6}"/>
              </a:ext>
            </a:extLst>
          </p:cNvPr>
          <p:cNvCxnSpPr>
            <a:cxnSpLocks/>
          </p:cNvCxnSpPr>
          <p:nvPr/>
        </p:nvCxnSpPr>
        <p:spPr>
          <a:xfrm flipV="1">
            <a:off x="6199631" y="4643360"/>
            <a:ext cx="798969" cy="5085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9" name="Picture 28">
            <a:extLst>
              <a:ext uri="{FF2B5EF4-FFF2-40B4-BE49-F238E27FC236}">
                <a16:creationId xmlns:a16="http://schemas.microsoft.com/office/drawing/2014/main" id="{79D9EFB4-7955-F0D9-95B2-28290280FD64}"/>
              </a:ext>
            </a:extLst>
          </p:cNvPr>
          <p:cNvPicPr>
            <a:picLocks noChangeAspect="1"/>
          </p:cNvPicPr>
          <p:nvPr/>
        </p:nvPicPr>
        <p:blipFill>
          <a:blip r:embed="rId3"/>
          <a:stretch>
            <a:fillRect/>
          </a:stretch>
        </p:blipFill>
        <p:spPr>
          <a:xfrm>
            <a:off x="6767465" y="1411859"/>
            <a:ext cx="5282058" cy="531331"/>
          </a:xfrm>
          <a:prstGeom prst="rect">
            <a:avLst/>
          </a:prstGeom>
        </p:spPr>
      </p:pic>
      <p:cxnSp>
        <p:nvCxnSpPr>
          <p:cNvPr id="10" name="Straight Arrow Connector 9">
            <a:extLst>
              <a:ext uri="{FF2B5EF4-FFF2-40B4-BE49-F238E27FC236}">
                <a16:creationId xmlns:a16="http://schemas.microsoft.com/office/drawing/2014/main" id="{18793623-E510-2D3F-FAC1-37199BA01BCB}"/>
              </a:ext>
            </a:extLst>
          </p:cNvPr>
          <p:cNvCxnSpPr>
            <a:cxnSpLocks/>
          </p:cNvCxnSpPr>
          <p:nvPr/>
        </p:nvCxnSpPr>
        <p:spPr>
          <a:xfrm>
            <a:off x="6310265" y="1729212"/>
            <a:ext cx="660903" cy="2249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B847AFF-4E1C-606B-F412-FA0BEA0F2DBF}"/>
              </a:ext>
            </a:extLst>
          </p:cNvPr>
          <p:cNvCxnSpPr>
            <a:cxnSpLocks/>
          </p:cNvCxnSpPr>
          <p:nvPr/>
        </p:nvCxnSpPr>
        <p:spPr>
          <a:xfrm>
            <a:off x="6016027" y="2214031"/>
            <a:ext cx="982573" cy="3358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8690833C-7852-5FD4-BF26-1944C25540DF}"/>
              </a:ext>
            </a:extLst>
          </p:cNvPr>
          <p:cNvCxnSpPr>
            <a:cxnSpLocks/>
          </p:cNvCxnSpPr>
          <p:nvPr/>
        </p:nvCxnSpPr>
        <p:spPr>
          <a:xfrm flipV="1">
            <a:off x="6221224" y="5073555"/>
            <a:ext cx="749944" cy="7388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5745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6A0EF40-0577-0E11-D63D-1101C4B3D8FF}"/>
              </a:ext>
            </a:extLst>
          </p:cNvPr>
          <p:cNvSpPr txBox="1"/>
          <p:nvPr/>
        </p:nvSpPr>
        <p:spPr>
          <a:xfrm>
            <a:off x="397314" y="980101"/>
            <a:ext cx="11114982" cy="5447645"/>
          </a:xfrm>
          <a:prstGeom prst="rect">
            <a:avLst/>
          </a:prstGeom>
          <a:noFill/>
        </p:spPr>
        <p:txBody>
          <a:bodyPr wrap="square" rtlCol="0">
            <a:spAutoFit/>
          </a:bodyPr>
          <a:lstStyle/>
          <a:p>
            <a:r>
              <a:rPr lang="en-US" sz="1200" u="sng" dirty="0"/>
              <a:t>Intermediate Level Setup</a:t>
            </a:r>
            <a:endParaRPr lang="en-US" sz="1200" dirty="0"/>
          </a:p>
          <a:p>
            <a:endParaRPr lang="en-US" sz="1200" u="sng" dirty="0"/>
          </a:p>
          <a:p>
            <a:r>
              <a:rPr lang="en-US" sz="1200" dirty="0"/>
              <a:t>There are some use cases where the next set of fields will be applicable.  These cases are the following:</a:t>
            </a:r>
          </a:p>
          <a:p>
            <a:endParaRPr lang="en-US" sz="1200" dirty="0"/>
          </a:p>
          <a:p>
            <a:r>
              <a:rPr lang="en-US" dirty="0"/>
              <a:t>Use case #1: </a:t>
            </a:r>
          </a:p>
          <a:p>
            <a:r>
              <a:rPr lang="en-US" sz="1200" b="1" dirty="0"/>
              <a:t>Website is being hosted at a static/fixed IP address (Field: IP Address) and domain name will not change</a:t>
            </a:r>
          </a:p>
          <a:p>
            <a:r>
              <a:rPr lang="en-US" sz="1200" dirty="0"/>
              <a:t>The reason you would use this field is if your vendor, or whoever is hosting the website, is using an IP address that will never change.  The most common scenario for using this field is if your vendor has their own public facing server that is tied to an internet provider’s fixed address list.  In layman’s terms, the vendor has a server rack or stack that is housed in a physical, or virtual, location.  You can think of this like dialing into a Bayer VPN.  You are calling a specific machine, or group of machines, whose address must never change due to their location and utility.</a:t>
            </a:r>
          </a:p>
          <a:p>
            <a:endParaRPr lang="en-US" sz="1200" dirty="0"/>
          </a:p>
          <a:p>
            <a:r>
              <a:rPr lang="en-US" sz="1200" dirty="0"/>
              <a:t>When a user enters the address, the browser will load the content located at the IP address specified, and the domain name will not change.  An easy analogy here is when you receive an email On Behalf of another person.  You see the actual person who is owning the information (domain name) but someone else (sender) is showing it to you.</a:t>
            </a:r>
          </a:p>
          <a:p>
            <a:endParaRPr lang="en-US" sz="1200" dirty="0"/>
          </a:p>
          <a:p>
            <a:r>
              <a:rPr lang="en-US" sz="1200" u="sng" dirty="0"/>
              <a:t>Odds of needing to fill this field out</a:t>
            </a:r>
          </a:p>
          <a:p>
            <a:r>
              <a:rPr lang="en-US" sz="1200" b="1" dirty="0"/>
              <a:t>Rare because it’s common nowadays to use cloud servers</a:t>
            </a:r>
            <a:r>
              <a:rPr lang="en-US" sz="1200" dirty="0"/>
              <a:t>.  If a vendor is hosting the website, they will tell you if there’s a specific IP you need to use when setting up the domain name.  Otherwise, it’s likely to be an NS Record (</a:t>
            </a:r>
            <a:r>
              <a:rPr lang="en-US" sz="1200" dirty="0" err="1"/>
              <a:t>NameServer</a:t>
            </a:r>
            <a:r>
              <a:rPr lang="en-US" sz="1200" dirty="0"/>
              <a:t> Record, see </a:t>
            </a:r>
            <a:r>
              <a:rPr lang="en-US" sz="1200" i="1" dirty="0"/>
              <a:t>Use Case #3</a:t>
            </a:r>
            <a:r>
              <a:rPr lang="en-US" sz="1200" dirty="0"/>
              <a:t>).</a:t>
            </a:r>
          </a:p>
          <a:p>
            <a:endParaRPr lang="en-US" sz="1200" dirty="0"/>
          </a:p>
          <a:p>
            <a:r>
              <a:rPr lang="en-US" dirty="0"/>
              <a:t>Use case #2: </a:t>
            </a:r>
          </a:p>
          <a:p>
            <a:r>
              <a:rPr lang="en-US" sz="1200" b="1" dirty="0"/>
              <a:t>The domain you are asking to purchase is just a placeholder for trial branding and the actual website will be hosted elsewhere.  The purchased domain will FORWARD the user to the address where it is hosted. (Field: URL Forward)</a:t>
            </a:r>
          </a:p>
          <a:p>
            <a:r>
              <a:rPr lang="en-US" sz="1200" dirty="0"/>
              <a:t>This is the case for NirvanaClinicalStudy.com.  The address was purchased to brand the trial and use in the patient facing material.  Once the user enters the NirvanaClinicalStudy.com address, the browser knows the address should </a:t>
            </a:r>
            <a:r>
              <a:rPr lang="en-US" sz="1200" i="1" dirty="0"/>
              <a:t>redirect </a:t>
            </a:r>
            <a:r>
              <a:rPr lang="en-US" sz="1200" dirty="0"/>
              <a:t>to the Probando website where the website is hosted.</a:t>
            </a:r>
          </a:p>
          <a:p>
            <a:endParaRPr lang="en-US" sz="1200" i="1" dirty="0"/>
          </a:p>
          <a:p>
            <a:r>
              <a:rPr lang="en-US" sz="1200" u="sng" dirty="0"/>
              <a:t>Odds of needing to fil this field out</a:t>
            </a:r>
          </a:p>
          <a:p>
            <a:r>
              <a:rPr lang="en-US" sz="1200" b="1" dirty="0"/>
              <a:t>Common</a:t>
            </a:r>
            <a:r>
              <a:rPr lang="en-US" sz="1200" dirty="0"/>
              <a:t>.  When a vendor is building a website and we are only interested in using a domain name for redirecting traffic, this is the best option.</a:t>
            </a:r>
          </a:p>
          <a:p>
            <a:endParaRPr lang="en-US" sz="1200" dirty="0"/>
          </a:p>
          <a:p>
            <a:endParaRPr lang="en-US" sz="1200" b="1" dirty="0"/>
          </a:p>
        </p:txBody>
      </p:sp>
      <p:sp>
        <p:nvSpPr>
          <p:cNvPr id="5" name="TextBox 4">
            <a:extLst>
              <a:ext uri="{FF2B5EF4-FFF2-40B4-BE49-F238E27FC236}">
                <a16:creationId xmlns:a16="http://schemas.microsoft.com/office/drawing/2014/main" id="{7B187850-13A9-DDBA-643F-239AB640C805}"/>
              </a:ext>
            </a:extLst>
          </p:cNvPr>
          <p:cNvSpPr txBox="1"/>
          <p:nvPr/>
        </p:nvSpPr>
        <p:spPr>
          <a:xfrm>
            <a:off x="142477" y="388936"/>
            <a:ext cx="4235262" cy="369332"/>
          </a:xfrm>
          <a:prstGeom prst="rect">
            <a:avLst/>
          </a:prstGeom>
          <a:noFill/>
        </p:spPr>
        <p:txBody>
          <a:bodyPr wrap="none" rtlCol="0">
            <a:spAutoFit/>
          </a:bodyPr>
          <a:lstStyle/>
          <a:p>
            <a:r>
              <a:rPr lang="en-US" dirty="0"/>
              <a:t>Using Nirvana trial for illustrative purposes</a:t>
            </a:r>
          </a:p>
        </p:txBody>
      </p:sp>
      <p:sp>
        <p:nvSpPr>
          <p:cNvPr id="6" name="TextBox 5">
            <a:extLst>
              <a:ext uri="{FF2B5EF4-FFF2-40B4-BE49-F238E27FC236}">
                <a16:creationId xmlns:a16="http://schemas.microsoft.com/office/drawing/2014/main" id="{5CE951A5-D0B8-E7BE-4AA5-5853C99E0075}"/>
              </a:ext>
            </a:extLst>
          </p:cNvPr>
          <p:cNvSpPr txBox="1"/>
          <p:nvPr/>
        </p:nvSpPr>
        <p:spPr>
          <a:xfrm>
            <a:off x="9189176" y="140805"/>
            <a:ext cx="1464440" cy="369332"/>
          </a:xfrm>
          <a:prstGeom prst="rect">
            <a:avLst/>
          </a:prstGeom>
          <a:noFill/>
        </p:spPr>
        <p:txBody>
          <a:bodyPr wrap="none" rtlCol="0">
            <a:spAutoFit/>
          </a:bodyPr>
          <a:lstStyle/>
          <a:p>
            <a:r>
              <a:rPr lang="en-US" dirty="0"/>
              <a:t>Steps So Far…</a:t>
            </a:r>
          </a:p>
        </p:txBody>
      </p:sp>
    </p:spTree>
    <p:extLst>
      <p:ext uri="{BB962C8B-B14F-4D97-AF65-F5344CB8AC3E}">
        <p14:creationId xmlns:p14="http://schemas.microsoft.com/office/powerpoint/2010/main" val="40798767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MPOWERCHARTSPROPERTIES_A_0" val="AAAAAAH//////////wEAAAAAAAAAAAAAACoqIFRoaXMgaXMgYSBMaXRlREIgZmlsZSAqKgcE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BAD///////////////////////////////////////////////////////////////////////////////////////////////////////////////////////////////////////////////////////////////////////////////////////////////////////////////////////////////////////////////////////////////////////////////////////////////////////////////////////////////////////////////////////////////////////////////////////////////////////////////////////////////////////////////////////////////////////////////////////////////8BACAA////////////////AAAO////////AwAAAAQA////////////////////////////////////////////////////////////////////////////////////////////////////////////////////////////////////////////////////////////////////////////////////////////////////////////////////////////////////////////////////////////////////////////////////////////////////////////////////////////////////////////////////////////////////////////////////////////////////////////////////////////////////////////////////////////////////////////////////////////////////////////////////////AgABAP///////wUAAAACABAAC0UEKSqMBrJHvTi3JoobZ94EAAAAAAADAAAAAAADAAAAAwADAAEA////////BQAAAAMAEAAL5i5rL5CNNEe8ydUpZZMThgQAAAABAAMAAAACAAMAAAAEAAQAAgD///////8FAAAABAAQAAsDIkB/qwQ8TZruXkz55bRbBAAAAAIAAwAAAAMAAwAAAAE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AMOAAAAAAAAAAAAAP////+DAIMAAAAFX2lkABAAAAAERQQpKowGske9OLcmihtn3gNEYXRhABsAAAAETGlua2VkU2hhcGVEYXRhAAUAAAAAAAJOYW1lABkAAABMaW5rZWRTaGFwZXNEYXRhUHJvcGVydHkAEFZlcnNpb24AAAAAAAlMYXN0V3JpdGUAkd62Mo0BAAAAAQD/////xgDGAAAABV9pZAAQAAAABOYuay+QjTRHvMnVKWWTE4YDRGF0YQBTAAAACFByZXNlbnRhdGlvblNjYW5uZWRGb3JMaW5rZWRTaGFwZXMAAAJOdW1iZXJGb3JtYXRTZXBhcmF0b3JNb2RlAAoAAABBdXRvbWF0aWMAAAJOYW1lACQAAABMaW5rZWRTaGFwZVByZXNlbnRhdGlvblNldHRpbmdzRGF0YQAQVmVyc2lvbgAAAAAACUxhc3RXcml0ZQD03rYyjQEAAAACAP////+DAIMAAAAFX2lkABAAAAAEAyJAf6sEPE2a7l5M+eW0WwNEYXRhABsAAAAETGlua2VkU2hhcGVEYXRhAAUAAAAAAAJOYW1lABkAAABMaW5rZWRTaGFwZXNEYXRhUHJvcGVydHkAEFZlcnNpb24AAQAAAAlMYXN0V3JpdGUA8d62Mo0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hCwAAAAAAAAAAAAAgAf///////////////wAAAP///////////////wUAAAADAP///////wUAAAAEAP///////////////////////////////////////////////////////////////////////////////////////////////////////////////////////////////////////////////////////////////////////////////////////////////////////////////////////////////////////////////////////////////////////////////////////////////////////////////////////////////////////////////////////////////////////////////////////////////////////////////////////////////////////////////////////////////////////////////////////////////wEAIAH///////////////8AAA7///////8FAAAABAD///////////////////////////////////////////////////////////////////////////////////////////////////////////////////////////////////////////////////////////////////////////////////////////////////////////////////////////////////////////////////////////////////////////////////////////////////////////////////////////////////////////////////////////////////////////////////////////////////////////////////////////////////////////////////////////////////////////////////////////////////////////////////////8CAAEBAwAAAAIA////////GgAGTGlua2VkU2hhcGVzRGF0YVByb3BlcnR5XzAEAAAAAAAFAAAAAwAFAAAABAADAAEBAwAAAAMA////////JQAGTGlua2VkU2hhcGVQcmVzZW50YXRpb25TZXR0aW5nc0RhdGFfMAQAAAABAAUAAAAAAAUAAAACAAQAAgEDAAAABAD///////8aAAZMaW5rZWRTaGFwZXNEYXRhUHJvcGVydHlfMQQAAAACAAUAAAACAAUAAAABAAUAAAAAAP///////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A"/>
  <p:tag name="EMPOWERCHARTSPROPERTIES_LASTWRITEDATE" val="638415496621642757"/>
  <p:tag name="EMPOWERCHARTSPROPERTIES_A_LENGTH" val="2457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D1E3773A50D5749849F9C7A4A0FB734" ma:contentTypeVersion="20" ma:contentTypeDescription="Create a new document." ma:contentTypeScope="" ma:versionID="825a8ce1e02fe1ebc316e4a71c371a32">
  <xsd:schema xmlns:xsd="http://www.w3.org/2001/XMLSchema" xmlns:xs="http://www.w3.org/2001/XMLSchema" xmlns:p="http://schemas.microsoft.com/office/2006/metadata/properties" xmlns:ns1="http://schemas.microsoft.com/sharepoint/v3" xmlns:ns2="1a4d292e-883c-434b-96e3-060cfff16c86" xmlns:ns3="267ebe6e-09f1-43ee-910e-e9d5204f474f" xmlns:ns4="6a589216-a32b-490a-8264-fe69fd1f309a" targetNamespace="http://schemas.microsoft.com/office/2006/metadata/properties" ma:root="true" ma:fieldsID="a099cba9d055311c72ffc4e3dbf95b0f" ns1:_="" ns2:_="" ns3:_="" ns4:_="">
    <xsd:import namespace="http://schemas.microsoft.com/sharepoint/v3"/>
    <xsd:import namespace="1a4d292e-883c-434b-96e3-060cfff16c86"/>
    <xsd:import namespace="267ebe6e-09f1-43ee-910e-e9d5204f474f"/>
    <xsd:import namespace="6a589216-a32b-490a-8264-fe69fd1f309a"/>
    <xsd:element name="properties">
      <xsd:complexType>
        <xsd:sequence>
          <xsd:element name="documentManagement">
            <xsd:complexType>
              <xsd:all>
                <xsd:element ref="ns2:TaxCatchAll" minOccurs="0"/>
                <xsd:element ref="ns2:TaxCatchAllLabel" minOccurs="0"/>
                <xsd:element ref="ns1:_dlc_Exempt" minOccurs="0"/>
                <xsd:element ref="ns1:_dlc_ExpireDateSaved" minOccurs="0"/>
                <xsd:element ref="ns1:_dlc_ExpireDate" minOccurs="0"/>
                <xsd:element ref="ns3:MediaServiceKeyPoints" minOccurs="0"/>
                <xsd:element ref="ns3:MediaServiceGenerationTime" minOccurs="0"/>
                <xsd:element ref="ns3:MediaServiceEventHashCode" minOccurs="0"/>
                <xsd:element ref="ns3:MediaServiceMetadata" minOccurs="0"/>
                <xsd:element ref="ns3:MediaServiceFastMetadata" minOccurs="0"/>
                <xsd:element ref="ns4:SharedWithUsers" minOccurs="0"/>
                <xsd:element ref="ns4:SharedWithDetails" minOccurs="0"/>
                <xsd:element ref="ns3:MediaServiceDateTaken" minOccurs="0"/>
                <xsd:element ref="ns3:MediaServiceAutoTags" minOccurs="0"/>
                <xsd:element ref="ns3:MediaServiceAutoKeyPoints" minOccurs="0"/>
                <xsd:element ref="ns3:MediaServiceOCR" minOccurs="0"/>
                <xsd:element ref="ns3:MediaLengthInSeconds" minOccurs="0"/>
                <xsd:element ref="ns3:MediaServiceLocation" minOccurs="0"/>
                <xsd:element ref="ns3:lcf76f155ced4ddcb4097134ff3c332f"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10" nillable="true" ma:displayName="Exempt from Policy" ma:hidden="true" ma:internalName="_dlc_Exempt" ma:readOnly="false">
      <xsd:simpleType>
        <xsd:restriction base="dms:Unknown"/>
      </xsd:simpleType>
    </xsd:element>
    <xsd:element name="_dlc_ExpireDateSaved" ma:index="11" nillable="true" ma:displayName="Original Expiration Date" ma:hidden="true" ma:internalName="_dlc_ExpireDateSaved" ma:readOnly="false">
      <xsd:simpleType>
        <xsd:restriction base="dms:DateTime"/>
      </xsd:simpleType>
    </xsd:element>
    <xsd:element name="_dlc_ExpireDate" ma:index="12" nillable="true" ma:displayName="Expiration Date" ma:hidden="true" ma:internalName="_dlc_ExpireDate" ma:readOnly="fals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a4d292e-883c-434b-96e3-060cfff16c86"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aeec1367-970c-4733-9baa-793687a74356}" ma:internalName="TaxCatchAll" ma:showField="CatchAllData" ma:web="6a589216-a32b-490a-8264-fe69fd1f309a">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Taxonomy Catch All Column1" ma:hidden="true" ma:list="{aeec1367-970c-4733-9baa-793687a74356}" ma:internalName="TaxCatchAllLabel" ma:readOnly="true" ma:showField="CatchAllDataLabel" ma:web="6a589216-a32b-490a-8264-fe69fd1f309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67ebe6e-09f1-43ee-910e-e9d5204f474f" elementFormDefault="qualified">
    <xsd:import namespace="http://schemas.microsoft.com/office/2006/documentManagement/types"/>
    <xsd:import namespace="http://schemas.microsoft.com/office/infopath/2007/PartnerControls"/>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DateTaken" ma:index="20" nillable="true" ma:displayName="MediaServiceDateTaken" ma:hidden="true" ma:internalName="MediaServiceDateTaken" ma:readOnly="true">
      <xsd:simpleType>
        <xsd:restriction base="dms:Text"/>
      </xsd:simpleType>
    </xsd:element>
    <xsd:element name="MediaServiceAutoTags" ma:index="21" nillable="true" ma:displayName="Tags" ma:internalName="MediaServiceAutoTags" ma:readOnly="true">
      <xsd:simpleType>
        <xsd:restriction base="dms:Text"/>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OCR" ma:index="23" nillable="true" ma:displayName="Extracted Text" ma:internalName="MediaServiceOCR" ma:readOnly="true">
      <xsd:simpleType>
        <xsd:restriction base="dms:Note">
          <xsd:maxLength value="255"/>
        </xsd:restriction>
      </xsd:simpleType>
    </xsd:element>
    <xsd:element name="MediaLengthInSeconds" ma:index="24" nillable="true" ma:displayName="Length (seconds)" ma:internalName="MediaLengthInSeconds" ma:readOnly="true">
      <xsd:simpleType>
        <xsd:restriction base="dms:Unknown"/>
      </xsd:simpleType>
    </xsd:element>
    <xsd:element name="MediaServiceLocation" ma:index="25" nillable="true" ma:displayName="Location" ma:internalName="MediaServiceLocation" ma:readOnly="true">
      <xsd:simpleType>
        <xsd:restriction base="dms:Text"/>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7bc43322-b630-4bac-8b27-31def233d1d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a589216-a32b-490a-8264-fe69fd1f309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1a4d292e-883c-434b-96e3-060cfff16c86" xsi:nil="true"/>
    <_dlc_ExpireDateSaved xmlns="http://schemas.microsoft.com/sharepoint/v3" xsi:nil="true"/>
    <_dlc_ExpireDate xmlns="http://schemas.microsoft.com/sharepoint/v3" xsi:nil="true"/>
    <_dlc_Exempt xmlns="http://schemas.microsoft.com/sharepoint/v3" xsi:nil="true"/>
    <lcf76f155ced4ddcb4097134ff3c332f xmlns="267ebe6e-09f1-43ee-910e-e9d5204f474f">
      <Terms xmlns="http://schemas.microsoft.com/office/infopath/2007/PartnerControls"/>
    </lcf76f155ced4ddcb4097134ff3c332f>
    <SharedWithUsers xmlns="6a589216-a32b-490a-8264-fe69fd1f309a">
      <UserInfo>
        <DisplayName/>
        <AccountId xsi:nil="true"/>
        <AccountType/>
      </UserInfo>
    </SharedWithUsers>
    <MediaLengthInSeconds xmlns="267ebe6e-09f1-43ee-910e-e9d5204f474f" xsi:nil="true"/>
  </documentManagement>
</p:properties>
</file>

<file path=customXml/item4.xml><?xml version="1.0" encoding="utf-8"?>
<?mso-contentType ?>
<SharedContentType xmlns="Microsoft.SharePoint.Taxonomy.ContentTypeSync" SourceId="7bc43322-b630-4bac-8b27-31def233d1d0" ContentTypeId="0x0101" PreviousValue="false"/>
</file>

<file path=customXml/itemProps1.xml><?xml version="1.0" encoding="utf-8"?>
<ds:datastoreItem xmlns:ds="http://schemas.openxmlformats.org/officeDocument/2006/customXml" ds:itemID="{1ADB8249-5DB7-4020-8978-CEDE4E575B0C}"/>
</file>

<file path=customXml/itemProps2.xml><?xml version="1.0" encoding="utf-8"?>
<ds:datastoreItem xmlns:ds="http://schemas.openxmlformats.org/officeDocument/2006/customXml" ds:itemID="{AB19F392-955D-4D01-8994-5A9BA84C6E34}">
  <ds:schemaRefs>
    <ds:schemaRef ds:uri="http://schemas.microsoft.com/sharepoint/v3/contenttype/forms"/>
  </ds:schemaRefs>
</ds:datastoreItem>
</file>

<file path=customXml/itemProps3.xml><?xml version="1.0" encoding="utf-8"?>
<ds:datastoreItem xmlns:ds="http://schemas.openxmlformats.org/officeDocument/2006/customXml" ds:itemID="{82D9F54B-C9F4-405C-BE7C-684DDBECB34A}">
  <ds:schemaRefs>
    <ds:schemaRef ds:uri="http://schemas.microsoft.com/office/2006/documentManagement/types"/>
    <ds:schemaRef ds:uri="http://purl.org/dc/terms/"/>
    <ds:schemaRef ds:uri="180bf2f9-b272-4440-8920-f8f89460d570"/>
    <ds:schemaRef ds:uri="http://purl.org/dc/dcmitype/"/>
    <ds:schemaRef ds:uri="http://purl.org/dc/elements/1.1/"/>
    <ds:schemaRef ds:uri="http://schemas.microsoft.com/office/infopath/2007/PartnerControls"/>
    <ds:schemaRef ds:uri="8a254580-e4e6-4fdf-90f4-fd0d0bdc2e78"/>
    <ds:schemaRef ds:uri="http://schemas.openxmlformats.org/package/2006/metadata/core-properties"/>
    <ds:schemaRef ds:uri="http://schemas.microsoft.com/office/2006/metadata/properties"/>
    <ds:schemaRef ds:uri="http://www.w3.org/XML/1998/namespace"/>
  </ds:schemaRefs>
</ds:datastoreItem>
</file>

<file path=customXml/itemProps4.xml><?xml version="1.0" encoding="utf-8"?>
<ds:datastoreItem xmlns:ds="http://schemas.openxmlformats.org/officeDocument/2006/customXml" ds:itemID="{B6233B06-96E2-425A-84AC-E6810DADFE8B}"/>
</file>

<file path=docProps/app.xml><?xml version="1.0" encoding="utf-8"?>
<Properties xmlns="http://schemas.openxmlformats.org/officeDocument/2006/extended-properties" xmlns:vt="http://schemas.openxmlformats.org/officeDocument/2006/docPropsVTypes">
  <TotalTime>1832</TotalTime>
  <Words>2567</Words>
  <Application>Microsoft Office PowerPoint</Application>
  <PresentationFormat>Widescreen</PresentationFormat>
  <Paragraphs>134</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Study Website Setup</vt:lpstr>
      <vt:lpstr>Where to start</vt:lpstr>
      <vt:lpstr>The conclusion first</vt:lpstr>
      <vt:lpstr>Decision Tree</vt:lpstr>
      <vt:lpstr>Using the Nirvana Sleep Study for illustration</vt:lpstr>
      <vt:lpstr>Resource Location</vt:lpstr>
      <vt:lpstr>PowerPoint Presentation</vt:lpstr>
      <vt:lpstr>PowerPoint Presentation</vt:lpstr>
      <vt:lpstr>PowerPoint Presentation</vt:lpstr>
      <vt:lpstr>PowerPoint Presentation</vt:lpstr>
      <vt:lpstr>PowerPoint Presentation</vt:lpstr>
      <vt:lpstr>IMPORTANT THING YOU MUST DO</vt:lpstr>
      <vt:lpstr>If completely stuck…</vt:lpstr>
    </vt:vector>
  </TitlesOfParts>
  <Company>Bayer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Justin Buck</dc:creator>
  <cp:lastModifiedBy>Justin Buck</cp:lastModifiedBy>
  <cp:revision>2</cp:revision>
  <dcterms:created xsi:type="dcterms:W3CDTF">2024-01-22T20:48:34Z</dcterms:created>
  <dcterms:modified xsi:type="dcterms:W3CDTF">2024-01-24T21:25:59Z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a1b63d6-0f89-418a-b21e-659f9264eb7c_Enabled">
    <vt:lpwstr>true</vt:lpwstr>
  </property>
  <property fmtid="{D5CDD505-2E9C-101B-9397-08002B2CF9AE}" pid="3" name="MSIP_Label_5a1b63d6-0f89-418a-b21e-659f9264eb7c_SetDate">
    <vt:lpwstr>2024-01-22T22:46:31Z</vt:lpwstr>
  </property>
  <property fmtid="{D5CDD505-2E9C-101B-9397-08002B2CF9AE}" pid="4" name="MSIP_Label_5a1b63d6-0f89-418a-b21e-659f9264eb7c_Method">
    <vt:lpwstr>Privileged</vt:lpwstr>
  </property>
  <property fmtid="{D5CDD505-2E9C-101B-9397-08002B2CF9AE}" pid="5" name="MSIP_Label_5a1b63d6-0f89-418a-b21e-659f9264eb7c_Name">
    <vt:lpwstr>5a1b63d6-0f89-418a-b21e-659f9264eb7c</vt:lpwstr>
  </property>
  <property fmtid="{D5CDD505-2E9C-101B-9397-08002B2CF9AE}" pid="6" name="MSIP_Label_5a1b63d6-0f89-418a-b21e-659f9264eb7c_SiteId">
    <vt:lpwstr>fcb2b37b-5da0-466b-9b83-0014b67a7c78</vt:lpwstr>
  </property>
  <property fmtid="{D5CDD505-2E9C-101B-9397-08002B2CF9AE}" pid="7" name="MSIP_Label_5a1b63d6-0f89-418a-b21e-659f9264eb7c_ActionId">
    <vt:lpwstr>1bedae2f-d160-4265-90cd-52a148bf6264</vt:lpwstr>
  </property>
  <property fmtid="{D5CDD505-2E9C-101B-9397-08002B2CF9AE}" pid="8" name="MSIP_Label_5a1b63d6-0f89-418a-b21e-659f9264eb7c_ContentBits">
    <vt:lpwstr>2</vt:lpwstr>
  </property>
  <property fmtid="{D5CDD505-2E9C-101B-9397-08002B2CF9AE}" pid="9" name="ClassificationContentMarkingFooterLocations">
    <vt:lpwstr>Office Theme:8</vt:lpwstr>
  </property>
  <property fmtid="{D5CDD505-2E9C-101B-9397-08002B2CF9AE}" pid="10" name="ClassificationContentMarkingFooterText">
    <vt:lpwstr>INTERNAL</vt:lpwstr>
  </property>
  <property fmtid="{D5CDD505-2E9C-101B-9397-08002B2CF9AE}" pid="11" name="ContentTypeId">
    <vt:lpwstr>0x010100CD1E3773A50D5749849F9C7A4A0FB734</vt:lpwstr>
  </property>
  <property fmtid="{D5CDD505-2E9C-101B-9397-08002B2CF9AE}" pid="12" name="Order">
    <vt:r8>1664500</vt:r8>
  </property>
  <property fmtid="{D5CDD505-2E9C-101B-9397-08002B2CF9AE}" pid="13" name="_SourceUrl">
    <vt:lpwstr/>
  </property>
  <property fmtid="{D5CDD505-2E9C-101B-9397-08002B2CF9AE}" pid="14" name="_SharedFileIndex">
    <vt:lpwstr/>
  </property>
  <property fmtid="{D5CDD505-2E9C-101B-9397-08002B2CF9AE}" pid="15" name="ComplianceAssetId">
    <vt:lpwstr/>
  </property>
  <property fmtid="{D5CDD505-2E9C-101B-9397-08002B2CF9AE}" pid="16" name="_ExtendedDescription">
    <vt:lpwstr/>
  </property>
  <property fmtid="{D5CDD505-2E9C-101B-9397-08002B2CF9AE}" pid="17" name="TriggerFlowInfo">
    <vt:lpwstr/>
  </property>
  <property fmtid="{D5CDD505-2E9C-101B-9397-08002B2CF9AE}" pid="18" name="MediaServiceImageTags">
    <vt:lpwstr/>
  </property>
  <property fmtid="{D5CDD505-2E9C-101B-9397-08002B2CF9AE}" pid="19" name="c2b5fb8256bd435bb7806ac3891e195b">
    <vt:lpwstr/>
  </property>
  <property fmtid="{D5CDD505-2E9C-101B-9397-08002B2CF9AE}" pid="20" name="DataClassBayerRetention">
    <vt:lpwstr/>
  </property>
</Properties>
</file>